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307" r:id="rId2"/>
    <p:sldId id="257" r:id="rId3"/>
    <p:sldId id="312" r:id="rId4"/>
    <p:sldId id="289" r:id="rId5"/>
    <p:sldId id="295" r:id="rId6"/>
    <p:sldId id="318" r:id="rId7"/>
    <p:sldId id="288" r:id="rId8"/>
    <p:sldId id="293" r:id="rId9"/>
    <p:sldId id="319" r:id="rId10"/>
    <p:sldId id="292" r:id="rId11"/>
    <p:sldId id="313" r:id="rId12"/>
    <p:sldId id="320" r:id="rId13"/>
    <p:sldId id="323" r:id="rId14"/>
    <p:sldId id="322" r:id="rId15"/>
    <p:sldId id="321" r:id="rId16"/>
    <p:sldId id="301" r:id="rId17"/>
    <p:sldId id="298" r:id="rId18"/>
    <p:sldId id="291" r:id="rId19"/>
    <p:sldId id="31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93FF"/>
    <a:srgbClr val="B3B3FF"/>
    <a:srgbClr val="1919FF"/>
    <a:srgbClr val="6161FF"/>
    <a:srgbClr val="0000B0"/>
    <a:srgbClr val="2C13C3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079" autoAdjust="0"/>
    <p:restoredTop sz="94700" autoAdjust="0"/>
  </p:normalViewPr>
  <p:slideViewPr>
    <p:cSldViewPr>
      <p:cViewPr>
        <p:scale>
          <a:sx n="100" d="100"/>
          <a:sy n="100" d="100"/>
        </p:scale>
        <p:origin x="-1944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196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ED989-27B9-43FA-918D-BFE39E0E0F45}" type="datetimeFigureOut">
              <a:rPr kumimoji="1" lang="ja-JP" altLang="en-US" smtClean="0"/>
              <a:pPr/>
              <a:t>2011/4/16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47CAE-C3D9-4BAD-B0E4-28D757E25C4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145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E28287AA-0D99-42CE-A71B-10FA9908BBF8}" type="datetimeFigureOut">
              <a:rPr/>
              <a:pPr/>
              <a:t>2006/9/6</a:t>
            </a:fld>
            <a:endParaRPr kumimoji="1" lang="ja-JP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kumimoji="1" lang="ja-JP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/>
              <a:t>マスタ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D7C167DB-EFF0-400D-96A1-6799F871DE5B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970221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kumimoji="1" lang="en-US" altLang="ja-JP" smtClean="0"/>
              <a:pPr/>
              <a:t>1</a:t>
            </a:fld>
            <a:endParaRPr kumimoji="1" lang="ja-JP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kumimoji="1" lang="en-US" altLang="ja-JP" smtClean="0"/>
              <a:pPr/>
              <a:t>10</a:t>
            </a:fld>
            <a:endParaRPr kumimoji="1" 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kumimoji="1" lang="en-US" altLang="ja-JP" smtClean="0"/>
              <a:pPr/>
              <a:t>11</a:t>
            </a:fld>
            <a:endParaRPr kumimoji="1" lang="ja-JP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kumimoji="1" lang="en-US" altLang="ja-JP" smtClean="0"/>
              <a:pPr/>
              <a:t>12</a:t>
            </a:fld>
            <a:endParaRPr kumimoji="1" lang="ja-JP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kumimoji="1" lang="en-US" altLang="ja-JP" smtClean="0"/>
              <a:pPr/>
              <a:t>13</a:t>
            </a:fld>
            <a:endParaRPr kumimoji="1" lang="ja-JP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kumimoji="1" lang="en-US" altLang="ja-JP" smtClean="0"/>
              <a:pPr/>
              <a:t>14</a:t>
            </a:fld>
            <a:endParaRPr kumimoji="1" lang="ja-JP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kumimoji="1" lang="en-US" altLang="ja-JP" smtClean="0"/>
              <a:pPr/>
              <a:t>15</a:t>
            </a:fld>
            <a:endParaRPr kumimoji="1" lang="ja-JP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kumimoji="1" lang="en-US" altLang="ja-JP" smtClean="0"/>
              <a:pPr/>
              <a:t>16</a:t>
            </a:fld>
            <a:endParaRPr kumimoji="1" lang="ja-JP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kumimoji="1" lang="en-US" altLang="ja-JP" smtClean="0"/>
              <a:pPr/>
              <a:t>17</a:t>
            </a:fld>
            <a:endParaRPr kumimoji="1" lang="ja-JP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kumimoji="1" lang="en-US" altLang="ja-JP" smtClean="0"/>
              <a:pPr/>
              <a:t>18</a:t>
            </a:fld>
            <a:endParaRPr kumimoji="1" lang="ja-JP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kumimoji="1" lang="en-US" altLang="ja-JP" smtClean="0"/>
              <a:pPr/>
              <a:t>19</a:t>
            </a:fld>
            <a:endParaRPr kumimoji="1" 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kumimoji="1" lang="en-US" altLang="ja-JP" smtClean="0"/>
              <a:pPr/>
              <a:t>2</a:t>
            </a:fld>
            <a:endParaRPr kumimoji="1" 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kumimoji="1" lang="en-US" altLang="ja-JP" smtClean="0"/>
              <a:pPr/>
              <a:t>3</a:t>
            </a:fld>
            <a:endParaRPr kumimoji="1" 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kumimoji="1" lang="en-US" altLang="ja-JP" smtClean="0"/>
              <a:pPr/>
              <a:t>4</a:t>
            </a:fld>
            <a:endParaRPr kumimoji="1" 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kumimoji="1" lang="en-US" altLang="ja-JP" smtClean="0"/>
              <a:pPr/>
              <a:t>5</a:t>
            </a:fld>
            <a:endParaRPr kumimoji="1" 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kumimoji="1" lang="en-US" altLang="ja-JP" smtClean="0"/>
              <a:pPr/>
              <a:t>6</a:t>
            </a:fld>
            <a:endParaRPr kumimoji="1" 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kumimoji="1" lang="en-US" altLang="ja-JP" smtClean="0"/>
              <a:pPr/>
              <a:t>7</a:t>
            </a:fld>
            <a:endParaRPr kumimoji="1" 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kumimoji="1" lang="en-US" altLang="ja-JP" smtClean="0"/>
              <a:pPr/>
              <a:t>8</a:t>
            </a:fld>
            <a:endParaRPr kumimoji="1" 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kumimoji="1" lang="en-US" altLang="ja-JP" smtClean="0"/>
              <a:pPr/>
              <a:t>9</a:t>
            </a:fld>
            <a:endParaRPr kumimoji="1" 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 latinLnBrk="0">
              <a:buNone/>
              <a:defRPr kumimoji="1" lang="ja-JP"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/>
          </a:p>
        </p:txBody>
      </p:sp>
      <p:sp>
        <p:nvSpPr>
          <p:cNvPr id="28" name="Shap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 latinLnBrk="0">
              <a:defRPr kumimoji="1" lang="ja-JP" sz="4800" b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/>
          </a:p>
        </p:txBody>
      </p:sp>
      <p:sp>
        <p:nvSpPr>
          <p:cNvPr id="15" name="Shap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/>
              <a:pPr/>
              <a:t>2006/9/6</a:t>
            </a:fld>
            <a:endParaRPr kumimoji="1" lang="ja-JP"/>
          </a:p>
        </p:txBody>
      </p:sp>
      <p:sp>
        <p:nvSpPr>
          <p:cNvPr id="16" name="Shap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/>
              <a:pPr algn="ctr"/>
              <a:t>‹#›</a:t>
            </a:fld>
            <a:endParaRPr kumimoji="1" lang="ja-JP"/>
          </a:p>
        </p:txBody>
      </p:sp>
      <p:sp>
        <p:nvSpPr>
          <p:cNvPr id="17" name="Shap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/>
              <a:pPr/>
              <a:t>2006/9/6</a:t>
            </a:fld>
            <a:endParaRPr kumimoji="1" lang="ja-JP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/>
              <a:pPr/>
              <a:t>‹#›</a:t>
            </a:fld>
            <a:endParaRPr kumimoji="1" lang="ja-JP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/>
              <a:pPr/>
              <a:t>2006/9/6</a:t>
            </a:fld>
            <a:endParaRPr kumimoji="1" lang="ja-JP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/>
              <a:pPr/>
              <a:t>‹#›</a:t>
            </a:fld>
            <a:endParaRPr kumimoji="1" lang="ja-JP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14" name="Shap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/>
              <a:pPr/>
              <a:t>2006/9/6</a:t>
            </a:fld>
            <a:endParaRPr kumimoji="1" lang="ja-JP"/>
          </a:p>
        </p:txBody>
      </p:sp>
      <p:sp>
        <p:nvSpPr>
          <p:cNvPr id="15" name="Shap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 latinLnBrk="0">
              <a:defRPr kumimoji="1" lang="ja-JP"/>
            </a:lvl1pPr>
          </a:lstStyle>
          <a:p>
            <a:pPr algn="ctr"/>
            <a:fld id="{CEAB1635-7AB6-4A02-8F63-2344453D2D84}" type="slidenum">
              <a:rPr/>
              <a:pPr algn="ctr"/>
              <a:t>‹#›</a:t>
            </a:fld>
            <a:endParaRPr kumimoji="1" lang="ja-JP"/>
          </a:p>
        </p:txBody>
      </p:sp>
      <p:sp>
        <p:nvSpPr>
          <p:cNvPr id="16" name="Shap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17" name="Shap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1" lang="ja-JP" altLang="en-US" smtClean="0"/>
              <a:t>マスタ タイトルの書式設定</a:t>
            </a:r>
            <a:endParaRPr kumimoji="1" lang="ja-JP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/>
              <a:pPr/>
              <a:t>2006/9/6</a:t>
            </a:fld>
            <a:endParaRPr kumimoji="1" lang="ja-JP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/>
              <a:pPr/>
              <a:t>‹#›</a:t>
            </a:fld>
            <a:endParaRPr kumimoji="1" lang="ja-JP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 latinLnBrk="0">
              <a:spcBef>
                <a:spcPct val="0"/>
              </a:spcBef>
              <a:buNone/>
              <a:defRPr kumimoji="1" lang="ja-JP" sz="4800" b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latinLnBrk="0">
              <a:buNone/>
              <a:defRPr kumimoji="1" lang="ja-JP" sz="2000" spc="100" baseline="0">
                <a:solidFill>
                  <a:schemeClr val="tx2"/>
                </a:solidFill>
              </a:defRPr>
            </a:lvl1pPr>
            <a:lvl2pPr>
              <a:buNone/>
              <a:defRPr kumimoji="1" lang="ja-JP"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kumimoji="1" lang="ja-JP"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/>
              <a:pPr/>
              <a:t>2006/9/6</a:t>
            </a:fld>
            <a:endParaRPr kumimoji="1" lang="ja-JP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/>
              <a:pPr/>
              <a:t>‹#›</a:t>
            </a:fld>
            <a:endParaRPr kumimoji="1" lang="ja-JP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/>
          </a:p>
        </p:txBody>
      </p:sp>
      <p:sp>
        <p:nvSpPr>
          <p:cNvPr id="11" name="Shape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13" name="Shape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/>
              <a:pPr/>
              <a:t>‹#›</a:t>
            </a:fld>
            <a:endParaRPr kumimoji="1" lang="ja-JP"/>
          </a:p>
        </p:txBody>
      </p:sp>
      <p:sp>
        <p:nvSpPr>
          <p:cNvPr id="8" name="Shap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/>
              <a:pPr/>
              <a:t>2006/9/6</a:t>
            </a:fld>
            <a:endParaRPr kumimoji="1" lang="ja-JP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 latinLnBrk="0">
              <a:spcBef>
                <a:spcPts val="0"/>
              </a:spcBef>
              <a:buNone/>
              <a:defRPr kumimoji="1" lang="ja-JP" sz="2600" b="1">
                <a:solidFill>
                  <a:schemeClr val="tx2"/>
                </a:solidFill>
              </a:defRPr>
            </a:lvl1pPr>
            <a:lvl2pPr>
              <a:buNone/>
              <a:defRPr kumimoji="1" lang="ja-JP" sz="2000" b="1"/>
            </a:lvl2pPr>
            <a:lvl3pPr>
              <a:buNone/>
              <a:defRPr kumimoji="1" lang="ja-JP" sz="1800" b="1"/>
            </a:lvl3pPr>
            <a:lvl4pPr>
              <a:buNone/>
              <a:defRPr kumimoji="1" lang="ja-JP" sz="1600" b="1"/>
            </a:lvl4pPr>
            <a:lvl5pPr>
              <a:buNone/>
              <a:defRPr kumimoji="1" lang="ja-JP" sz="1600" b="1"/>
            </a:lvl5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32" name="Shape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34" name="Shape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 latinLnBrk="0">
              <a:defRPr kumimoji="1" lang="ja-JP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/>
          </a:p>
        </p:txBody>
      </p:sp>
      <p:sp>
        <p:nvSpPr>
          <p:cNvPr id="12" name="Shap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 latinLnBrk="0">
              <a:spcBef>
                <a:spcPts val="0"/>
              </a:spcBef>
              <a:buNone/>
              <a:defRPr kumimoji="1" lang="ja-JP" sz="2600" b="1" baseline="0">
                <a:solidFill>
                  <a:schemeClr val="tx2"/>
                </a:solidFill>
              </a:defRPr>
            </a:lvl1pPr>
            <a:lvl2pPr>
              <a:buNone/>
              <a:defRPr kumimoji="1" lang="ja-JP" sz="2000" b="1"/>
            </a:lvl2pPr>
            <a:lvl3pPr>
              <a:buNone/>
              <a:defRPr kumimoji="1" lang="ja-JP" sz="1800" b="1"/>
            </a:lvl3pPr>
            <a:lvl4pPr>
              <a:buNone/>
              <a:defRPr kumimoji="1" lang="ja-JP" sz="1600" b="1"/>
            </a:lvl4pPr>
            <a:lvl5pPr>
              <a:buNone/>
              <a:defRPr kumimoji="1" lang="ja-JP" sz="1600" b="1"/>
            </a:lvl5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/>
              <a:pPr/>
              <a:t>2006/9/6</a:t>
            </a:fld>
            <a:endParaRPr kumimoji="1" lang="ja-JP"/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/>
              <a:pPr/>
              <a:t>‹#›</a:t>
            </a:fld>
            <a:endParaRPr kumimoji="1" lang="ja-JP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/>
              <a:pPr/>
              <a:t>2006/9/6</a:t>
            </a:fld>
            <a:endParaRPr kumimoji="1" lang="ja-JP"/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/>
              <a:pPr/>
              <a:t>‹#›</a:t>
            </a:fld>
            <a:endParaRPr kumimoji="1" lang="ja-JP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3" name="Shap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 latinLnBrk="0">
              <a:lnSpc>
                <a:spcPts val="2400"/>
              </a:lnSpc>
              <a:spcAft>
                <a:spcPts val="1000"/>
              </a:spcAft>
              <a:buNone/>
              <a:defRPr kumimoji="1" lang="ja-JP" sz="1600">
                <a:solidFill>
                  <a:schemeClr val="tx2"/>
                </a:solidFill>
              </a:defRPr>
            </a:lvl1pPr>
            <a:lvl2pPr>
              <a:buNone/>
              <a:defRPr kumimoji="1" lang="ja-JP" sz="1200"/>
            </a:lvl2pPr>
            <a:lvl3pPr>
              <a:buNone/>
              <a:defRPr kumimoji="1" lang="ja-JP" sz="1000"/>
            </a:lvl3pPr>
            <a:lvl4pPr>
              <a:buNone/>
              <a:defRPr kumimoji="1" lang="ja-JP" sz="900"/>
            </a:lvl4pPr>
            <a:lvl5pPr>
              <a:buNone/>
              <a:defRPr kumimoji="1" lang="ja-JP" sz="900"/>
            </a:lvl5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31" name="Shap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 latinLnBrk="0">
              <a:buNone/>
              <a:defRPr kumimoji="1" lang="ja-JP"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/>
          </a:p>
        </p:txBody>
      </p:sp>
      <p:sp>
        <p:nvSpPr>
          <p:cNvPr id="8" name="Shap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/>
              <a:pPr/>
              <a:t>2006/9/6</a:t>
            </a:fld>
            <a:endParaRPr kumimoji="1" lang="ja-JP"/>
          </a:p>
        </p:txBody>
      </p:sp>
      <p:sp>
        <p:nvSpPr>
          <p:cNvPr id="9" name="Shap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/>
            <a:fld id="{CEAB1635-7AB6-4A02-8F63-2344453D2D84}" type="slidenum">
              <a:rPr/>
              <a:pPr algn="ctr"/>
              <a:t>‹#›</a:t>
            </a:fld>
            <a:endParaRPr kumimoji="1" lang="ja-JP"/>
          </a:p>
        </p:txBody>
      </p:sp>
      <p:sp>
        <p:nvSpPr>
          <p:cNvPr id="10" name="Shap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1" lang="ja-JP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 latinLnBrk="0">
              <a:buNone/>
              <a:defRPr kumimoji="1" lang="ja-JP"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/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 latinLnBrk="0">
              <a:buNone/>
              <a:defRPr kumimoji="1" lang="ja-JP" sz="32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 latinLnBrk="0">
              <a:lnSpc>
                <a:spcPts val="2400"/>
              </a:lnSpc>
              <a:spcAft>
                <a:spcPts val="1000"/>
              </a:spcAft>
              <a:buFontTx/>
              <a:buNone/>
              <a:defRPr kumimoji="1" lang="ja-JP" sz="1600" b="0">
                <a:solidFill>
                  <a:schemeClr val="tx2"/>
                </a:solidFill>
              </a:defRPr>
            </a:lvl1pPr>
            <a:lvl2pPr>
              <a:defRPr kumimoji="1" lang="ja-JP" sz="1200"/>
            </a:lvl2pPr>
            <a:lvl3pPr>
              <a:defRPr kumimoji="1" lang="ja-JP" sz="1000"/>
            </a:lvl3pPr>
            <a:lvl4pPr>
              <a:defRPr kumimoji="1" lang="ja-JP" sz="900"/>
            </a:lvl4pPr>
            <a:lvl5pPr>
              <a:defRPr kumimoji="1" lang="ja-JP" sz="900"/>
            </a:lvl5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8" name="Shap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/>
              <a:pPr/>
              <a:t>2006/9/6</a:t>
            </a:fld>
            <a:endParaRPr kumimoji="1" lang="ja-JP"/>
          </a:p>
        </p:txBody>
      </p:sp>
      <p:sp>
        <p:nvSpPr>
          <p:cNvPr id="9" name="Shap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/>
              <a:pPr algn="ctr"/>
              <a:t>‹#›</a:t>
            </a:fld>
            <a:endParaRPr kumimoji="1" lang="ja-JP"/>
          </a:p>
        </p:txBody>
      </p:sp>
      <p:sp>
        <p:nvSpPr>
          <p:cNvPr id="10" name="Shap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kumimoji="1" lang="ja-JP"/>
              <a:t>マスタ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24" name="Rectangl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latinLnBrk="0">
              <a:defRPr kumimoji="1" lang="ja-JP" sz="1200">
                <a:solidFill>
                  <a:schemeClr val="tx2"/>
                </a:solidFill>
              </a:defRPr>
            </a:lvl1pPr>
          </a:lstStyle>
          <a:p>
            <a:fld id="{DCFA480D-CB17-4C49-BB2A-C7514E1C7CEA}" type="datetimeFigureOut">
              <a:rPr/>
              <a:pPr/>
              <a:t>2006/9/6</a:t>
            </a:fld>
            <a:endParaRPr kumimoji="1" lang="ja-JP" sz="1200">
              <a:solidFill>
                <a:schemeClr val="tx2"/>
              </a:solidFill>
            </a:endParaRPr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latinLnBrk="0">
              <a:defRPr kumimoji="1" lang="ja-JP" sz="1200">
                <a:solidFill>
                  <a:schemeClr val="tx2"/>
                </a:solidFill>
              </a:defRPr>
            </a:lvl1pPr>
          </a:lstStyle>
          <a:p>
            <a:pPr algn="r"/>
            <a:endParaRPr kumimoji="1" lang="ja-JP" sz="120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latinLnBrk="0">
              <a:defRPr kumimoji="1" lang="ja-JP" sz="1600" baseline="0">
                <a:solidFill>
                  <a:schemeClr val="tx2"/>
                </a:solidFill>
              </a:defRPr>
            </a:lvl1pPr>
          </a:lstStyle>
          <a:p>
            <a:pPr algn="ctr"/>
            <a:fld id="{CEAB1635-7AB6-4A02-8F63-2344453D2D84}" type="slidenum">
              <a:rPr/>
              <a:pPr algn="ctr"/>
              <a:t>‹#›</a:t>
            </a:fld>
            <a:endParaRPr kumimoji="1" lang="ja-JP" sz="1600" baseline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1" lang="ja-JP"/>
              <a:t>マスタ タイトルの書式設定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1" lang="ja-JP" sz="4200" b="0" kern="1200" spc="-100" baseline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1" lang="ja-JP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1" lang="ja-JP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1" lang="ja-JP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1" lang="ja-JP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1" lang="ja-JP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1" lang="ja-JP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1" lang="ja-JP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1" lang="ja-JP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1" lang="ja-JP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opensource.adobe.com/wiki/download/attachments/1114283/JP_amf3_spec_121207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pensource.adobe.com/wiki/download/attachments/1114283/amf3_spec_05_05_08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5143512"/>
            <a:ext cx="8305800" cy="1143000"/>
          </a:xfrm>
        </p:spPr>
        <p:txBody>
          <a:bodyPr anchor="b"/>
          <a:lstStyle/>
          <a:p>
            <a:pPr algn="r"/>
            <a:r>
              <a:rPr kumimoji="1" lang="en-US" altLang="ja-JP" sz="14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FxUG in Toyama</a:t>
            </a:r>
            <a:r>
              <a:rPr lang="ja-JP" altLang="en-US" sz="14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14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#3	2011.4.16</a:t>
            </a:r>
            <a:endParaRPr kumimoji="1" lang="ja-JP" sz="1400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2664" y="1776054"/>
            <a:ext cx="8305800" cy="1580938"/>
          </a:xfrm>
        </p:spPr>
        <p:txBody>
          <a:bodyPr/>
          <a:lstStyle/>
          <a:p>
            <a:r>
              <a:rPr lang="en-US" altLang="ja-JP" sz="6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800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AMF3</a:t>
            </a:r>
            <a:r>
              <a:rPr lang="ja-JP" altLang="en-US" sz="6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の</a:t>
            </a:r>
            <a:r>
              <a:rPr lang="ja-JP" altLang="en-US" sz="7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真実</a:t>
            </a:r>
            <a:endParaRPr kumimoji="1" lang="ja-JP" sz="72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96360" y="4302224"/>
            <a:ext cx="8305800" cy="1143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kumimoji="1" lang="en-US" altLang="ja-JP" sz="2200" b="0" i="0" u="none" strike="noStrike" kern="1200" cap="none" spc="100" normalizeH="0" baseline="0" noProof="0" dirty="0" smtClean="0">
                <a:ln>
                  <a:noFill/>
                </a:ln>
                <a:solidFill>
                  <a:srgbClr val="9393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Presented by wacky</a:t>
            </a:r>
            <a:endParaRPr kumimoji="1" lang="ja-JP" sz="2200" b="0" i="0" u="none" strike="noStrike" kern="1200" cap="none" spc="100" normalizeH="0" baseline="0" noProof="0" dirty="0">
              <a:ln>
                <a:noFill/>
              </a:ln>
              <a:solidFill>
                <a:srgbClr val="9393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30677" y="3717032"/>
            <a:ext cx="8305800" cy="432048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 fontScale="55000" lnSpcReduction="2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1" lang="ja-JP" sz="4800" b="0" kern="1200" spc="-100" baseline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knowledge of AMF implementation.</a:t>
            </a:r>
            <a:endParaRPr lang="en-US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29042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01344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整数</a:t>
            </a:r>
            <a:r>
              <a:rPr lang="en-US" altLang="ja-JP" dirty="0" smtClean="0"/>
              <a:t>(int)</a:t>
            </a:r>
            <a:r>
              <a:rPr lang="ja-JP" altLang="en-US" dirty="0" smtClean="0"/>
              <a:t>は可変バイトで</a:t>
            </a:r>
            <a:r>
              <a:rPr lang="en-US" altLang="ja-JP" dirty="0" smtClean="0"/>
              <a:t>Encode</a:t>
            </a:r>
            <a:r>
              <a:rPr lang="ja-JP" altLang="en-US" dirty="0" smtClean="0"/>
              <a:t>される。</a:t>
            </a: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400" dirty="0" smtClean="0"/>
              <a:t>整数 </a:t>
            </a:r>
            <a:r>
              <a:rPr lang="en-US" altLang="ja-JP" sz="4400" dirty="0" smtClean="0"/>
              <a:t>(int)</a:t>
            </a:r>
            <a:r>
              <a:rPr lang="ja-JP" altLang="en-US" sz="4400" dirty="0" smtClean="0"/>
              <a:t>の</a:t>
            </a:r>
            <a:r>
              <a:rPr lang="en-US" altLang="ja-JP" sz="4400" dirty="0" smtClean="0"/>
              <a:t>Encode</a:t>
            </a:r>
            <a:r>
              <a:rPr lang="ja-JP" altLang="en-US" sz="4400" dirty="0" smtClean="0"/>
              <a:t>サイズ</a:t>
            </a:r>
            <a:endParaRPr kumimoji="1" lang="ja-JP" sz="4400" dirty="0"/>
          </a:p>
        </p:txBody>
      </p:sp>
      <p:graphicFrame>
        <p:nvGraphicFramePr>
          <p:cNvPr id="4" name="コンテンツ プレースホル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8373273"/>
              </p:ext>
            </p:extLst>
          </p:nvPr>
        </p:nvGraphicFramePr>
        <p:xfrm>
          <a:off x="755576" y="2060848"/>
          <a:ext cx="7704856" cy="292608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3024336"/>
                <a:gridCol w="2880320"/>
                <a:gridCol w="987136"/>
                <a:gridCol w="813064"/>
              </a:tblGrid>
              <a:tr h="34518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r>
                        <a:rPr kumimoji="1" lang="ja-JP" altLang="en-US" dirty="0" smtClean="0"/>
                        <a:t>進表記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1" lang="ja-JP" altLang="en-US" dirty="0" smtClean="0"/>
                        <a:t>進表記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Type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Size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45186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0x80000000 </a:t>
                      </a:r>
                      <a:r>
                        <a:rPr kumimoji="1" lang="ja-JP" alt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～ </a:t>
                      </a: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0xEFFFFFFF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-2147483648 </a:t>
                      </a:r>
                      <a:r>
                        <a:rPr kumimoji="1" lang="ja-JP" alt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～ </a:t>
                      </a: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-268435755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double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9 byte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5186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0xF0000000 </a:t>
                      </a:r>
                      <a:r>
                        <a:rPr kumimoji="1" lang="ja-JP" alt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～ </a:t>
                      </a: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0xFFFFFFFF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  -268435456 </a:t>
                      </a:r>
                      <a:r>
                        <a:rPr kumimoji="1" lang="ja-JP" alt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～                 </a:t>
                      </a: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  <a:endParaRPr kumimoji="1" lang="ja-JP" altLang="en-US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5 byte</a:t>
                      </a:r>
                      <a:endParaRPr kumimoji="1" lang="ja-JP" altLang="en-US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5186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0x00000000 </a:t>
                      </a:r>
                      <a:r>
                        <a:rPr kumimoji="1" lang="ja-JP" alt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～ </a:t>
                      </a: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0x0000007F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0 </a:t>
                      </a:r>
                      <a:r>
                        <a:rPr kumimoji="1" lang="ja-JP" altLang="en-US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～               </a:t>
                      </a:r>
                      <a:r>
                        <a:rPr kumimoji="1" lang="en-US" altLang="ja-JP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127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2 byte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5186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0x00000080</a:t>
                      </a:r>
                      <a:r>
                        <a:rPr kumimoji="1" lang="en-US" altLang="ja-JP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1" lang="ja-JP" altLang="en-US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～ </a:t>
                      </a:r>
                      <a:r>
                        <a:rPr kumimoji="1" lang="en-US" altLang="ja-JP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0x00003FFF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128 </a:t>
                      </a:r>
                      <a:r>
                        <a:rPr kumimoji="1" lang="ja-JP" alt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～           </a:t>
                      </a: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16383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3 byte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5186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0x00004000</a:t>
                      </a:r>
                      <a:r>
                        <a:rPr kumimoji="1" lang="en-US" altLang="ja-JP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1" lang="ja-JP" altLang="en-US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～ </a:t>
                      </a:r>
                      <a:r>
                        <a:rPr kumimoji="1" lang="en-US" altLang="ja-JP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0x001FFFFF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16384</a:t>
                      </a:r>
                      <a:r>
                        <a:rPr kumimoji="1" lang="en-US" altLang="ja-JP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1" lang="ja-JP" altLang="en-US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～       </a:t>
                      </a:r>
                      <a:r>
                        <a:rPr kumimoji="1" lang="en-US" altLang="ja-JP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2097151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4 byte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5186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0x00200000 </a:t>
                      </a:r>
                      <a:r>
                        <a:rPr kumimoji="1" lang="ja-JP" alt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～ </a:t>
                      </a: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0x0FFFFFFF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2097152 </a:t>
                      </a:r>
                      <a:r>
                        <a:rPr kumimoji="1" lang="ja-JP" alt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～   </a:t>
                      </a: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268435455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5 byte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5186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0x10000000 </a:t>
                      </a:r>
                      <a:r>
                        <a:rPr kumimoji="1" lang="ja-JP" alt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～ </a:t>
                      </a: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0x7FFFFFFF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   268435456 </a:t>
                      </a:r>
                      <a:r>
                        <a:rPr kumimoji="1" lang="ja-JP" alt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～ </a:t>
                      </a: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2147483647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double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9 byte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611560" y="5229200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b="1" dirty="0" smtClean="0">
                <a:latin typeface="Times New Roman" pitchFamily="18" charset="0"/>
                <a:cs typeface="Times New Roman" pitchFamily="18" charset="0"/>
              </a:rPr>
              <a:t>※</a:t>
            </a:r>
            <a:r>
              <a:rPr lang="en-US" altLang="ja-JP" sz="2400" dirty="0"/>
              <a:t>Size</a:t>
            </a:r>
            <a:r>
              <a:rPr lang="ja-JP" altLang="en-US" sz="2400" dirty="0"/>
              <a:t>は</a:t>
            </a:r>
            <a:r>
              <a:rPr lang="en-US" altLang="ja-JP" sz="2400" dirty="0"/>
              <a:t>Marker</a:t>
            </a:r>
            <a:r>
              <a:rPr lang="ja-JP" altLang="en-US" sz="2400" dirty="0"/>
              <a:t>に必要な</a:t>
            </a:r>
            <a:r>
              <a:rPr lang="en-US" altLang="ja-JP" sz="2400" dirty="0">
                <a:latin typeface="Times New Roman" pitchFamily="18" charset="0"/>
                <a:cs typeface="Times New Roman" pitchFamily="18" charset="0"/>
              </a:rPr>
              <a:t>1 byte</a:t>
            </a:r>
            <a:r>
              <a:rPr lang="ja-JP" altLang="en-US" sz="2400" dirty="0"/>
              <a:t>を含む。</a:t>
            </a:r>
            <a:endParaRPr lang="en-US" altLang="ja-JP" sz="2400" dirty="0"/>
          </a:p>
          <a:p>
            <a:r>
              <a:rPr lang="en-US" altLang="ja-JP" sz="2400" b="1" dirty="0" smtClean="0">
                <a:latin typeface="Times New Roman" pitchFamily="18" charset="0"/>
                <a:cs typeface="Times New Roman" pitchFamily="18" charset="0"/>
              </a:rPr>
              <a:t>※</a:t>
            </a:r>
            <a:r>
              <a:rPr lang="en-US" altLang="ja-JP" sz="2400" dirty="0"/>
              <a:t>int</a:t>
            </a:r>
            <a:r>
              <a:rPr lang="ja-JP" altLang="en-US" sz="2400" dirty="0"/>
              <a:t>領域全体での平均サイズは、実は約</a:t>
            </a:r>
            <a:r>
              <a:rPr lang="en-US" altLang="ja-JP" sz="2400" dirty="0">
                <a:latin typeface="Times New Roman" pitchFamily="18" charset="0"/>
                <a:cs typeface="Times New Roman" pitchFamily="18" charset="0"/>
              </a:rPr>
              <a:t>8.5 byte</a:t>
            </a:r>
            <a:r>
              <a:rPr lang="en-US" altLang="ja-JP" sz="2400" dirty="0" smtClean="0"/>
              <a:t>…</a:t>
            </a:r>
            <a:endParaRPr lang="en-US" altLang="ja-JP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ja-JP" sz="2400" b="1" dirty="0" smtClean="0">
                <a:latin typeface="Times New Roman" pitchFamily="18" charset="0"/>
                <a:cs typeface="Times New Roman" pitchFamily="18" charset="0"/>
              </a:rPr>
              <a:t>※</a:t>
            </a:r>
            <a:r>
              <a:rPr lang="en-US" altLang="ja-JP" sz="2400" dirty="0" smtClean="0"/>
              <a:t>Vector</a:t>
            </a:r>
            <a:r>
              <a:rPr lang="ja-JP" altLang="en-US" sz="2400" dirty="0"/>
              <a:t>内の</a:t>
            </a:r>
            <a:r>
              <a:rPr lang="en-US" altLang="ja-JP" sz="2400" dirty="0"/>
              <a:t>int</a:t>
            </a:r>
            <a:r>
              <a:rPr lang="ja-JP" altLang="en-US" sz="2400" dirty="0"/>
              <a:t>は固定バイト</a:t>
            </a:r>
            <a:r>
              <a:rPr lang="en-US" altLang="ja-JP" sz="2400" dirty="0"/>
              <a:t>(</a:t>
            </a:r>
            <a:r>
              <a:rPr lang="en-US" altLang="ja-JP" sz="2400" dirty="0">
                <a:latin typeface="Times New Roman" pitchFamily="18" charset="0"/>
                <a:cs typeface="Times New Roman" pitchFamily="18" charset="0"/>
              </a:rPr>
              <a:t>4 byte)</a:t>
            </a:r>
            <a:r>
              <a:rPr lang="ja-JP" altLang="en-US" sz="2400" dirty="0">
                <a:latin typeface="Times New Roman" pitchFamily="18" charset="0"/>
                <a:cs typeface="Times New Roman" pitchFamily="18" charset="0"/>
              </a:rPr>
              <a:t>となる。</a:t>
            </a:r>
            <a:endParaRPr lang="en-US" altLang="ja-JP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573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01344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整数</a:t>
            </a:r>
            <a:r>
              <a:rPr lang="en-US" altLang="ja-JP" dirty="0" smtClean="0"/>
              <a:t>(long)</a:t>
            </a:r>
            <a:r>
              <a:rPr lang="ja-JP" altLang="en-US" dirty="0" smtClean="0"/>
              <a:t>は固定で</a:t>
            </a:r>
            <a:r>
              <a:rPr lang="en-US" altLang="ja-JP" dirty="0" smtClean="0"/>
              <a:t>Marker + 8</a:t>
            </a:r>
            <a:r>
              <a:rPr lang="ja-JP" altLang="en-US" dirty="0" smtClean="0"/>
              <a:t>バイトに</a:t>
            </a:r>
            <a:r>
              <a:rPr lang="en-US" altLang="ja-JP" dirty="0" smtClean="0"/>
              <a:t>Encode</a:t>
            </a:r>
          </a:p>
          <a:p>
            <a:r>
              <a:rPr lang="ja-JP" altLang="en-US" dirty="0" smtClean="0"/>
              <a:t>ただし、形式は</a:t>
            </a:r>
            <a:r>
              <a:rPr lang="en-US" altLang="ja-JP" dirty="0" smtClean="0"/>
              <a:t>double</a:t>
            </a:r>
            <a:r>
              <a:rPr lang="ja-JP" altLang="en-US" dirty="0" smtClean="0"/>
              <a:t>形式。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つまり、桁落ちします</a:t>
            </a:r>
            <a:r>
              <a:rPr lang="en-US" altLang="ja-JP" dirty="0" smtClean="0"/>
              <a:t>…</a:t>
            </a:r>
          </a:p>
          <a:p>
            <a:r>
              <a:rPr lang="en-US" altLang="ja-JP" dirty="0" smtClean="0"/>
              <a:t>long</a:t>
            </a:r>
            <a:r>
              <a:rPr lang="ja-JP" altLang="en-US" dirty="0" smtClean="0"/>
              <a:t>の範囲</a:t>
            </a:r>
            <a:r>
              <a:rPr lang="en-US" altLang="ja-JP" dirty="0" smtClean="0"/>
              <a:t>(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64</a:t>
            </a:r>
            <a:r>
              <a:rPr lang="en-US" altLang="ja-JP" dirty="0" smtClean="0"/>
              <a:t>bit)</a:t>
            </a:r>
            <a:endParaRPr lang="en-US" altLang="ja-JP" dirty="0"/>
          </a:p>
          <a:p>
            <a:pPr lvl="1"/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9223372036854775808</a:t>
            </a:r>
            <a:r>
              <a:rPr lang="ja-JP" altLang="en-US" dirty="0" smtClean="0">
                <a:latin typeface="Times New Roman" pitchFamily="18" charset="0"/>
                <a:cs typeface="Times New Roman" pitchFamily="18" charset="0"/>
              </a:rPr>
              <a:t>～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9223372036854775807</a:t>
            </a:r>
          </a:p>
          <a:p>
            <a:r>
              <a:rPr lang="ja-JP" altLang="en-US" dirty="0" smtClean="0"/>
              <a:t>正しく</a:t>
            </a:r>
            <a:r>
              <a:rPr lang="en-US" altLang="ja-JP" dirty="0" smtClean="0"/>
              <a:t>Encode</a:t>
            </a:r>
            <a:r>
              <a:rPr lang="ja-JP" altLang="en-US" dirty="0" smtClean="0"/>
              <a:t>→</a:t>
            </a:r>
            <a:r>
              <a:rPr lang="en-US" altLang="ja-JP" dirty="0" smtClean="0"/>
              <a:t>Decode</a:t>
            </a:r>
            <a:r>
              <a:rPr lang="ja-JP" altLang="en-US" dirty="0" smtClean="0"/>
              <a:t>できる範囲</a:t>
            </a:r>
            <a:r>
              <a:rPr lang="en-US" altLang="ja-JP" dirty="0" smtClean="0"/>
              <a:t>(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53</a:t>
            </a:r>
            <a:r>
              <a:rPr lang="en-US" altLang="ja-JP" dirty="0" smtClean="0"/>
              <a:t>bit)</a:t>
            </a:r>
          </a:p>
          <a:p>
            <a:pPr lvl="1"/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-9007199254740992</a:t>
            </a:r>
            <a:r>
              <a:rPr lang="ja-JP" altLang="en-US" dirty="0" smtClean="0">
                <a:latin typeface="Times New Roman" pitchFamily="18" charset="0"/>
                <a:cs typeface="Times New Roman" pitchFamily="18" charset="0"/>
              </a:rPr>
              <a:t>～</a:t>
            </a: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9007199254740992</a:t>
            </a:r>
            <a:endParaRPr lang="en-US" altLang="ja-JP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400" dirty="0" smtClean="0"/>
              <a:t>整数 </a:t>
            </a:r>
            <a:r>
              <a:rPr lang="en-US" altLang="ja-JP" sz="4400" dirty="0" smtClean="0"/>
              <a:t>(long)</a:t>
            </a:r>
            <a:r>
              <a:rPr lang="ja-JP" altLang="en-US" sz="4400" dirty="0" smtClean="0"/>
              <a:t>の</a:t>
            </a:r>
            <a:r>
              <a:rPr lang="en-US" altLang="ja-JP" sz="4400" dirty="0" smtClean="0"/>
              <a:t>Encode</a:t>
            </a:r>
            <a:r>
              <a:rPr lang="ja-JP" altLang="en-US" sz="4400" dirty="0" smtClean="0"/>
              <a:t>サイズ</a:t>
            </a:r>
            <a:endParaRPr kumimoji="1" lang="ja-JP" sz="4400" dirty="0"/>
          </a:p>
        </p:txBody>
      </p:sp>
      <p:sp>
        <p:nvSpPr>
          <p:cNvPr id="5" name="正方形/長方形 4"/>
          <p:cNvSpPr/>
          <p:nvPr/>
        </p:nvSpPr>
        <p:spPr>
          <a:xfrm>
            <a:off x="500034" y="5949280"/>
            <a:ext cx="79296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b="1" dirty="0" smtClean="0">
                <a:latin typeface="Times New Roman" pitchFamily="18" charset="0"/>
                <a:cs typeface="Times New Roman" pitchFamily="18" charset="0"/>
              </a:rPr>
              <a:t>※</a:t>
            </a:r>
            <a:r>
              <a:rPr lang="ja-JP" altLang="en-US" sz="2400" b="1" dirty="0" smtClean="0">
                <a:latin typeface="Times New Roman" pitchFamily="18" charset="0"/>
                <a:cs typeface="Times New Roman" pitchFamily="18" charset="0"/>
              </a:rPr>
              <a:t>元々、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Flex</a:t>
            </a:r>
            <a:r>
              <a:rPr lang="ja-JP" altLang="en-US" sz="2400" dirty="0" smtClean="0"/>
              <a:t>上では表現できない数字だけど</a:t>
            </a:r>
            <a:r>
              <a:rPr lang="en-US" altLang="ja-JP" sz="2400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9217511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サンプルデータ（異なる値）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sz="4400" dirty="0" smtClean="0"/>
              <a:t>オブジェクトの</a:t>
            </a:r>
            <a:r>
              <a:rPr lang="en-US" altLang="ja-JP" sz="4400" dirty="0" smtClean="0"/>
              <a:t>Encode</a:t>
            </a:r>
            <a:r>
              <a:rPr lang="ja-JP" altLang="en-US" sz="4400" dirty="0" smtClean="0"/>
              <a:t>サイズ</a:t>
            </a:r>
            <a:r>
              <a:rPr lang="en-US" altLang="ja-JP" sz="4400" dirty="0" smtClean="0"/>
              <a:t>(</a:t>
            </a:r>
            <a:r>
              <a:rPr lang="ja-JP" altLang="en-US" sz="4400" dirty="0" smtClean="0"/>
              <a:t>１</a:t>
            </a:r>
            <a:r>
              <a:rPr lang="en-US" altLang="ja-JP" sz="4400" dirty="0" smtClean="0"/>
              <a:t>)</a:t>
            </a:r>
            <a:endParaRPr kumimoji="1" lang="ja-JP" sz="4400" dirty="0"/>
          </a:p>
        </p:txBody>
      </p:sp>
      <p:sp>
        <p:nvSpPr>
          <p:cNvPr id="4" name="正方形/長方形 3"/>
          <p:cNvSpPr/>
          <p:nvPr/>
        </p:nvSpPr>
        <p:spPr>
          <a:xfrm>
            <a:off x="1187624" y="2060848"/>
            <a:ext cx="6552728" cy="41764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// Sample: Dynamic</a:t>
            </a:r>
            <a:r>
              <a:rPr lang="ja-JP" altLang="en-US" sz="2000" dirty="0" smtClean="0">
                <a:latin typeface="Times New Roman" pitchFamily="18" charset="0"/>
                <a:cs typeface="Times New Roman" pitchFamily="18" charset="0"/>
              </a:rPr>
              <a:t>値</a:t>
            </a:r>
            <a:endParaRPr lang="en-US" altLang="ja-JP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var </a:t>
            </a: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target:Array = [];</a:t>
            </a:r>
          </a:p>
          <a:p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(var k:int = 0; k &lt; 1000; k++) {</a:t>
            </a:r>
          </a:p>
          <a:p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    target.push({ index: k, message: "Message" + k });</a:t>
            </a:r>
          </a:p>
          <a:p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endParaRPr lang="en-US" altLang="ja-JP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// Sample: Sealed</a:t>
            </a:r>
            <a:r>
              <a:rPr lang="ja-JP" altLang="en-US" sz="2000" dirty="0" smtClean="0">
                <a:latin typeface="Times New Roman" pitchFamily="18" charset="0"/>
                <a:cs typeface="Times New Roman" pitchFamily="18" charset="0"/>
              </a:rPr>
              <a:t>値</a:t>
            </a:r>
            <a:endParaRPr lang="en-US" altLang="ja-JP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var </a:t>
            </a: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target:Array = [];</a:t>
            </a:r>
          </a:p>
          <a:p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(var k:int = 0; k &lt; 1000; k++) {</a:t>
            </a:r>
          </a:p>
          <a:p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    target.push(new Bean(k, "Message" + k));</a:t>
            </a:r>
          </a:p>
          <a:p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US" altLang="ja-JP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2133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サンプルデータ（同じ値、別インスタンス）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sz="4400" dirty="0" smtClean="0"/>
              <a:t>オブジェクトの</a:t>
            </a:r>
            <a:r>
              <a:rPr lang="en-US" altLang="ja-JP" sz="4400" dirty="0" smtClean="0"/>
              <a:t>Encode</a:t>
            </a:r>
            <a:r>
              <a:rPr lang="ja-JP" altLang="en-US" sz="4400" dirty="0" smtClean="0"/>
              <a:t>サイズ</a:t>
            </a:r>
            <a:r>
              <a:rPr lang="en-US" altLang="ja-JP" sz="4400" dirty="0" smtClean="0"/>
              <a:t>(</a:t>
            </a:r>
            <a:r>
              <a:rPr lang="ja-JP" altLang="en-US" sz="4400" dirty="0" smtClean="0"/>
              <a:t>２</a:t>
            </a:r>
            <a:r>
              <a:rPr lang="en-US" altLang="ja-JP" sz="4400" dirty="0" smtClean="0"/>
              <a:t>)</a:t>
            </a:r>
            <a:endParaRPr kumimoji="1" lang="ja-JP" sz="4400" dirty="0"/>
          </a:p>
        </p:txBody>
      </p:sp>
      <p:sp>
        <p:nvSpPr>
          <p:cNvPr id="4" name="正方形/長方形 3"/>
          <p:cNvSpPr/>
          <p:nvPr/>
        </p:nvSpPr>
        <p:spPr>
          <a:xfrm>
            <a:off x="1187624" y="2060848"/>
            <a:ext cx="6552728" cy="41764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// Sample: Dynamic</a:t>
            </a:r>
            <a:r>
              <a:rPr lang="ja-JP" altLang="en-US" sz="2000" dirty="0" smtClean="0">
                <a:latin typeface="Times New Roman" pitchFamily="18" charset="0"/>
                <a:cs typeface="Times New Roman" pitchFamily="18" charset="0"/>
              </a:rPr>
              <a:t>値</a:t>
            </a:r>
            <a:endParaRPr lang="en-US" altLang="ja-JP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var </a:t>
            </a: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target:Array = [];</a:t>
            </a:r>
          </a:p>
          <a:p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(var k:int = 0; k &lt; 1000; k++) {</a:t>
            </a:r>
          </a:p>
          <a:p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    target.push({ index: 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999, </a:t>
            </a: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message: "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Message999" </a:t>
            </a: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});</a:t>
            </a:r>
          </a:p>
          <a:p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endParaRPr lang="en-US" altLang="ja-JP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// Sample: Sealed</a:t>
            </a:r>
            <a:r>
              <a:rPr lang="ja-JP" altLang="en-US" sz="2000" dirty="0" smtClean="0">
                <a:latin typeface="Times New Roman" pitchFamily="18" charset="0"/>
                <a:cs typeface="Times New Roman" pitchFamily="18" charset="0"/>
              </a:rPr>
              <a:t>値</a:t>
            </a:r>
            <a:endParaRPr lang="en-US" altLang="ja-JP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var </a:t>
            </a: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target:Array = [];</a:t>
            </a:r>
          </a:p>
          <a:p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(var k:int = 0; k &lt; 1000; k++) {</a:t>
            </a:r>
          </a:p>
          <a:p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    target.push(new 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Bean(999, </a:t>
            </a: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Message999"));</a:t>
            </a:r>
            <a:endParaRPr lang="en-US" altLang="ja-JP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US" altLang="ja-JP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0233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サンプルデータ（同一インスタンス</a:t>
            </a:r>
            <a:r>
              <a:rPr lang="ja-JP" altLang="en-US" dirty="0"/>
              <a:t>）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sz="4400" dirty="0" smtClean="0"/>
              <a:t>オブジェクトの</a:t>
            </a:r>
            <a:r>
              <a:rPr lang="en-US" altLang="ja-JP" sz="4400" dirty="0" smtClean="0"/>
              <a:t>Encode</a:t>
            </a:r>
            <a:r>
              <a:rPr lang="ja-JP" altLang="en-US" sz="4400" dirty="0" smtClean="0"/>
              <a:t>サイズ</a:t>
            </a:r>
            <a:r>
              <a:rPr lang="en-US" altLang="ja-JP" sz="4400" dirty="0" smtClean="0"/>
              <a:t>(</a:t>
            </a:r>
            <a:r>
              <a:rPr lang="ja-JP" altLang="en-US" sz="4400" dirty="0" smtClean="0"/>
              <a:t>３</a:t>
            </a:r>
            <a:r>
              <a:rPr lang="en-US" altLang="ja-JP" sz="4400" dirty="0" smtClean="0"/>
              <a:t>)</a:t>
            </a:r>
            <a:endParaRPr kumimoji="1" lang="ja-JP" sz="4400" dirty="0"/>
          </a:p>
        </p:txBody>
      </p:sp>
      <p:sp>
        <p:nvSpPr>
          <p:cNvPr id="4" name="正方形/長方形 3"/>
          <p:cNvSpPr/>
          <p:nvPr/>
        </p:nvSpPr>
        <p:spPr>
          <a:xfrm>
            <a:off x="1187624" y="2060848"/>
            <a:ext cx="6552728" cy="41764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// Sample: Dynamic</a:t>
            </a:r>
            <a:r>
              <a:rPr lang="ja-JP" altLang="en-US" sz="2000" dirty="0" smtClean="0">
                <a:latin typeface="Times New Roman" pitchFamily="18" charset="0"/>
                <a:cs typeface="Times New Roman" pitchFamily="18" charset="0"/>
              </a:rPr>
              <a:t>値</a:t>
            </a:r>
            <a:endParaRPr lang="en-US" altLang="ja-JP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var </a:t>
            </a: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target:Array = [];</a:t>
            </a:r>
          </a:p>
          <a:p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var 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item:Object = </a:t>
            </a: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{ index: 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999, </a:t>
            </a: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message: "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Message999" };</a:t>
            </a:r>
            <a:endParaRPr lang="en-US" altLang="ja-JP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for (var k:int = 0; k &lt; 1000; k++) {</a:t>
            </a:r>
          </a:p>
          <a:p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target.push(item);</a:t>
            </a:r>
            <a:endParaRPr lang="en-US" altLang="ja-JP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endParaRPr lang="en-US" altLang="ja-JP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// Sample: Sealed</a:t>
            </a:r>
            <a:r>
              <a:rPr lang="ja-JP" altLang="en-US" sz="2000" dirty="0" smtClean="0">
                <a:latin typeface="Times New Roman" pitchFamily="18" charset="0"/>
                <a:cs typeface="Times New Roman" pitchFamily="18" charset="0"/>
              </a:rPr>
              <a:t>値</a:t>
            </a:r>
            <a:endParaRPr lang="en-US" altLang="ja-JP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var </a:t>
            </a: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target:Array = [];</a:t>
            </a:r>
          </a:p>
          <a:p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var 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item:Bean = </a:t>
            </a: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new 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Bean(999, </a:t>
            </a: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Message999");</a:t>
            </a:r>
            <a:endParaRPr lang="en-US" altLang="ja-JP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for (var k:int = 0; k &lt; 1000; k++) {</a:t>
            </a:r>
          </a:p>
          <a:p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target.push(item);</a:t>
            </a:r>
            <a:endParaRPr lang="en-US" altLang="ja-JP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US" altLang="ja-JP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2365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sz="4400" dirty="0" smtClean="0"/>
              <a:t>オブジェクトの</a:t>
            </a:r>
            <a:r>
              <a:rPr lang="en-US" altLang="ja-JP" sz="4400" dirty="0" smtClean="0"/>
              <a:t>Encode</a:t>
            </a:r>
            <a:r>
              <a:rPr lang="ja-JP" altLang="en-US" sz="4400" dirty="0" smtClean="0"/>
              <a:t>サイズ</a:t>
            </a:r>
            <a:r>
              <a:rPr lang="en-US" altLang="ja-JP" sz="4400" dirty="0" smtClean="0"/>
              <a:t>(</a:t>
            </a:r>
            <a:r>
              <a:rPr lang="ja-JP" altLang="en-US" sz="4400" dirty="0" smtClean="0"/>
              <a:t>４</a:t>
            </a:r>
            <a:r>
              <a:rPr lang="en-US" altLang="ja-JP" sz="4400" dirty="0" smtClean="0"/>
              <a:t>)</a:t>
            </a:r>
            <a:endParaRPr kumimoji="1" lang="ja-JP" sz="4400" dirty="0"/>
          </a:p>
        </p:txBody>
      </p:sp>
      <p:graphicFrame>
        <p:nvGraphicFramePr>
          <p:cNvPr id="5" name="コンテンツ プレースホル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8558387"/>
              </p:ext>
            </p:extLst>
          </p:nvPr>
        </p:nvGraphicFramePr>
        <p:xfrm>
          <a:off x="899592" y="1628800"/>
          <a:ext cx="7488832" cy="448056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3024336"/>
                <a:gridCol w="1368152"/>
                <a:gridCol w="1512168"/>
                <a:gridCol w="1584176"/>
              </a:tblGrid>
              <a:tr h="3451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データ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参照未使用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Flash Player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(</a:t>
                      </a:r>
                      <a:r>
                        <a:rPr kumimoji="1" lang="ja-JP" altLang="en-US" dirty="0" smtClean="0"/>
                        <a:t>比率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BlazeDS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(</a:t>
                      </a:r>
                      <a:r>
                        <a:rPr kumimoji="1" lang="ja-JP" altLang="en-US" dirty="0" smtClean="0"/>
                        <a:t>比率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45186">
                <a:tc>
                  <a:txBody>
                    <a:bodyPr/>
                    <a:lstStyle/>
                    <a:p>
                      <a:r>
                        <a:rPr kumimoji="1" lang="ja-JP" altLang="en-US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異なる値</a:t>
                      </a:r>
                      <a:r>
                        <a:rPr kumimoji="1" lang="en-US" altLang="ja-JP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(Dynamic)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32,766 byte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19,779 byte</a:t>
                      </a:r>
                    </a:p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(60.3%)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16,781 byte</a:t>
                      </a:r>
                    </a:p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(51.2%)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5186">
                <a:tc>
                  <a:txBody>
                    <a:bodyPr/>
                    <a:lstStyle/>
                    <a:p>
                      <a:r>
                        <a:rPr kumimoji="1" lang="ja-JP" alt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異なる値</a:t>
                      </a: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(Sealed)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31,766 byte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16,781 byte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(52.8%)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16,781 byte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(52.8%)</a:t>
                      </a:r>
                      <a:endParaRPr kumimoji="1" lang="ja-JP" altLang="en-US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5186">
                <a:tc>
                  <a:txBody>
                    <a:bodyPr/>
                    <a:lstStyle/>
                    <a:p>
                      <a:r>
                        <a:rPr kumimoji="1" lang="ja-JP" altLang="en-US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同じ値</a:t>
                      </a:r>
                      <a:r>
                        <a:rPr kumimoji="1" lang="en-US" altLang="ja-JP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(Dynamic)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33,004 byte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10,027 byte</a:t>
                      </a:r>
                    </a:p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(30.3%)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7,029</a:t>
                      </a:r>
                      <a:r>
                        <a:rPr kumimoji="1" lang="en-US" altLang="ja-JP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byte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(21.2%)</a:t>
                      </a:r>
                      <a:endParaRPr kumimoji="1" lang="ja-JP" altLang="en-US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5186">
                <a:tc>
                  <a:txBody>
                    <a:bodyPr/>
                    <a:lstStyle/>
                    <a:p>
                      <a:r>
                        <a:rPr kumimoji="1" lang="ja-JP" alt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同じ値</a:t>
                      </a: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(Sealed)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32,004 byte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7,029 byte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(21.9%)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7,029 byte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(21.9%)</a:t>
                      </a:r>
                      <a:endParaRPr kumimoji="1" lang="ja-JP" altLang="en-US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5186">
                <a:tc>
                  <a:txBody>
                    <a:bodyPr/>
                    <a:lstStyle/>
                    <a:p>
                      <a:r>
                        <a:rPr kumimoji="1" lang="ja-JP" alt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同一インスタンス</a:t>
                      </a: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(Dynamic)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33,004 byte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2,035 byte</a:t>
                      </a:r>
                    </a:p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(6.1%)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2,034 byte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(6.1%)</a:t>
                      </a:r>
                      <a:endParaRPr kumimoji="1" lang="ja-JP" altLang="en-US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5186">
                <a:tc>
                  <a:txBody>
                    <a:bodyPr/>
                    <a:lstStyle/>
                    <a:p>
                      <a:r>
                        <a:rPr kumimoji="1" lang="ja-JP" alt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同一インスタンス</a:t>
                      </a: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(Sealed)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32,004 byte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2,034 byte</a:t>
                      </a:r>
                    </a:p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(6.3%)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2,034 byte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(6.3%)</a:t>
                      </a:r>
                      <a:endParaRPr kumimoji="1" lang="ja-JP" altLang="en-US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02012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4352"/>
          </a:xfrm>
        </p:spPr>
        <p:txBody>
          <a:bodyPr>
            <a:normAutofit/>
          </a:bodyPr>
          <a:lstStyle/>
          <a:p>
            <a:r>
              <a:rPr lang="en-US" altLang="ja-JP" sz="4400" dirty="0" smtClean="0"/>
              <a:t>AMF3</a:t>
            </a:r>
            <a:r>
              <a:rPr lang="ja-JP" altLang="en-US" sz="4400" dirty="0" smtClean="0"/>
              <a:t>は圧縮形式なの？</a:t>
            </a:r>
            <a:endParaRPr kumimoji="1" lang="ja-JP" sz="4400" dirty="0"/>
          </a:p>
        </p:txBody>
      </p:sp>
      <p:graphicFrame>
        <p:nvGraphicFramePr>
          <p:cNvPr id="4" name="コンテンツ プレースホル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9835195"/>
              </p:ext>
            </p:extLst>
          </p:nvPr>
        </p:nvGraphicFramePr>
        <p:xfrm>
          <a:off x="539552" y="1988840"/>
          <a:ext cx="8064895" cy="448056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160240"/>
                <a:gridCol w="1368152"/>
                <a:gridCol w="1512168"/>
                <a:gridCol w="1512168"/>
                <a:gridCol w="1512167"/>
              </a:tblGrid>
              <a:tr h="345186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参照未使用</a:t>
                      </a:r>
                      <a:r>
                        <a:rPr kumimoji="1" lang="en-US" altLang="ja-JP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1" lang="en-US" altLang="ja-JP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参照未使用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dirty="0" smtClean="0"/>
                        <a:t>(Compress)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Flash Player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Flash Player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(Compress)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45186">
                <a:tc>
                  <a:txBody>
                    <a:bodyPr/>
                    <a:lstStyle/>
                    <a:p>
                      <a:r>
                        <a:rPr kumimoji="1" lang="ja-JP" altLang="en-US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異なる値</a:t>
                      </a:r>
                      <a:r>
                        <a:rPr kumimoji="1" lang="en-US" altLang="ja-JP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(Dynamic)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32,766 byte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5,029 byte</a:t>
                      </a:r>
                    </a:p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(15.3%)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19,779 byte</a:t>
                      </a:r>
                    </a:p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(60.3%)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3,726</a:t>
                      </a:r>
                      <a:r>
                        <a:rPr kumimoji="1" lang="en-US" altLang="ja-JP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byte</a:t>
                      </a:r>
                    </a:p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(11.3%)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5186">
                <a:tc>
                  <a:txBody>
                    <a:bodyPr/>
                    <a:lstStyle/>
                    <a:p>
                      <a:r>
                        <a:rPr kumimoji="1" lang="ja-JP" alt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異なる値</a:t>
                      </a: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(Sealed)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31,766 byte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3,947</a:t>
                      </a:r>
                      <a:r>
                        <a:rPr kumimoji="1" lang="en-US" altLang="ja-JP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byte</a:t>
                      </a:r>
                    </a:p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(12.4%)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16,781 byte</a:t>
                      </a:r>
                    </a:p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(52.8%)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3,695 byte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(11.6%)</a:t>
                      </a:r>
                      <a:endParaRPr kumimoji="1" lang="ja-JP" altLang="en-US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5186">
                <a:tc>
                  <a:txBody>
                    <a:bodyPr/>
                    <a:lstStyle/>
                    <a:p>
                      <a:r>
                        <a:rPr kumimoji="1" lang="ja-JP" altLang="en-US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同じ値</a:t>
                      </a:r>
                      <a:r>
                        <a:rPr kumimoji="1" lang="en-US" altLang="ja-JP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(Dynamic)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33,004 byte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161 byte</a:t>
                      </a:r>
                    </a:p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(0.4%)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10,027</a:t>
                      </a:r>
                      <a:r>
                        <a:rPr kumimoji="1" lang="en-US" altLang="ja-JP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byte</a:t>
                      </a:r>
                    </a:p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(30.3%)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91 byte</a:t>
                      </a:r>
                    </a:p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(0.2%)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5186">
                <a:tc>
                  <a:txBody>
                    <a:bodyPr/>
                    <a:lstStyle/>
                    <a:p>
                      <a:r>
                        <a:rPr kumimoji="1" lang="ja-JP" alt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同じ値</a:t>
                      </a: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(Sealed)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32,004 byte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144</a:t>
                      </a:r>
                      <a:r>
                        <a:rPr kumimoji="1" lang="en-US" altLang="ja-JP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byte</a:t>
                      </a:r>
                    </a:p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(0.4%)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7,029 byte</a:t>
                      </a:r>
                    </a:p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(21.9%)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81 byte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(0.2%)</a:t>
                      </a:r>
                      <a:endParaRPr kumimoji="1" lang="ja-JP" altLang="en-US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5186">
                <a:tc>
                  <a:txBody>
                    <a:bodyPr/>
                    <a:lstStyle/>
                    <a:p>
                      <a:r>
                        <a:rPr kumimoji="1" lang="ja-JP" alt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同一インスタンス</a:t>
                      </a: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(Dynamic)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33,004 byte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161 byte</a:t>
                      </a:r>
                    </a:p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(0.4%)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2,035 byte</a:t>
                      </a:r>
                    </a:p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(6.1%)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r>
                        <a:rPr kumimoji="1" lang="en-US" altLang="ja-JP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byte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(0.1%)</a:t>
                      </a:r>
                      <a:endParaRPr kumimoji="1" lang="ja-JP" altLang="en-US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5186">
                <a:tc>
                  <a:txBody>
                    <a:bodyPr/>
                    <a:lstStyle/>
                    <a:p>
                      <a:r>
                        <a:rPr kumimoji="1" lang="ja-JP" alt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同一インスタンス</a:t>
                      </a: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(Sealed)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32,004 byte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144 byte</a:t>
                      </a:r>
                    </a:p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(0.4%)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2,034 byte</a:t>
                      </a:r>
                    </a:p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(6.3%)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55 byte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(0.1%)</a:t>
                      </a:r>
                      <a:endParaRPr kumimoji="1" lang="ja-JP" altLang="en-US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1472952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同一データを重複送信しないだけ。圧縮すると減る。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1873948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実は、</a:t>
            </a:r>
            <a:r>
              <a:rPr lang="en-US" altLang="ja-JP" dirty="0" smtClean="0"/>
              <a:t>AMF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ja-JP" altLang="en-US" dirty="0" smtClean="0"/>
              <a:t>の仕様書に載っていない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　　　　　　　新しいデータタイプが存在</a:t>
            </a:r>
            <a:r>
              <a:rPr lang="en-US" altLang="ja-JP" dirty="0" smtClean="0"/>
              <a:t>…</a:t>
            </a:r>
          </a:p>
          <a:p>
            <a:r>
              <a:rPr lang="en-US" altLang="ja-JP" dirty="0" smtClean="0"/>
              <a:t>Flash Player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ja-JP" altLang="en-US" dirty="0" smtClean="0">
                <a:latin typeface="Times New Roman" pitchFamily="18" charset="0"/>
                <a:cs typeface="Times New Roman" pitchFamily="18" charset="0"/>
              </a:rPr>
              <a:t>を使用すると発生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400" dirty="0" smtClean="0"/>
              <a:t>新データタイプ</a:t>
            </a:r>
            <a:endParaRPr kumimoji="1" lang="ja-JP" sz="4400" dirty="0"/>
          </a:p>
        </p:txBody>
      </p:sp>
      <p:graphicFrame>
        <p:nvGraphicFramePr>
          <p:cNvPr id="4" name="コンテンツ プレースホル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7041749"/>
              </p:ext>
            </p:extLst>
          </p:nvPr>
        </p:nvGraphicFramePr>
        <p:xfrm>
          <a:off x="1331640" y="3284984"/>
          <a:ext cx="6768752" cy="222504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008112"/>
                <a:gridCol w="1872208"/>
                <a:gridCol w="576064"/>
                <a:gridCol w="3312368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Marker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Data Type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Ref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Remarks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0x0D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Vector.&lt;int&gt;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要素は固定４バイト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0x0E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Vector.&lt;uint&gt;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kumimoji="1" lang="ja-JP" altLang="en-US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要素は固定４バイト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0x0F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Vector.&lt;Number&gt;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kumimoji="1" lang="ja-JP" altLang="en-US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要素は固定８バイト</a:t>
                      </a: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(double)</a:t>
                      </a:r>
                      <a:endParaRPr kumimoji="1" lang="ja-JP" altLang="en-US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0x10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Vector.&lt;Object&gt;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kumimoji="1" lang="ja-JP" altLang="en-US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0x11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Dictionary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Flash Player 9</a:t>
                      </a:r>
                      <a:r>
                        <a:rPr kumimoji="1" lang="ja-JP" alt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と非互換？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1553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Java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ja-JP" altLang="en-US" dirty="0" smtClean="0">
                <a:latin typeface="Times New Roman" pitchFamily="18" charset="0"/>
                <a:cs typeface="Times New Roman" pitchFamily="18" charset="0"/>
              </a:rPr>
              <a:t>対応されていない</a:t>
            </a:r>
            <a:endParaRPr lang="en-US" altLang="ja-JP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Enum: </a:t>
            </a:r>
            <a:r>
              <a:rPr lang="ja-JP" altLang="en-US" dirty="0" smtClean="0">
                <a:latin typeface="Times New Roman" pitchFamily="18" charset="0"/>
                <a:cs typeface="Times New Roman" pitchFamily="18" charset="0"/>
              </a:rPr>
              <a:t>文字列にエンコード。デコードは未対応。</a:t>
            </a:r>
            <a:endParaRPr lang="en-US" altLang="ja-JP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Generics: </a:t>
            </a:r>
            <a:r>
              <a:rPr lang="ja-JP" altLang="en-US" dirty="0">
                <a:latin typeface="Times New Roman" pitchFamily="18" charset="0"/>
                <a:cs typeface="Times New Roman" pitchFamily="18" charset="0"/>
              </a:rPr>
              <a:t>無視される</a:t>
            </a:r>
            <a:r>
              <a:rPr lang="ja-JP" altLang="en-US" dirty="0" smtClean="0">
                <a:latin typeface="Times New Roman" pitchFamily="18" charset="0"/>
                <a:cs typeface="Times New Roman" pitchFamily="18" charset="0"/>
              </a:rPr>
              <a:t>。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※List&lt;Integer&gt;</a:t>
            </a:r>
            <a:r>
              <a:rPr lang="ja-JP" altLang="en-US" dirty="0" smtClean="0">
                <a:latin typeface="Times New Roman" pitchFamily="18" charset="0"/>
                <a:cs typeface="Times New Roman" pitchFamily="18" charset="0"/>
              </a:rPr>
              <a:t>とか厳しい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en-US" altLang="ja-JP" dirty="0" smtClean="0"/>
              <a:t>Unicode</a:t>
            </a:r>
            <a:r>
              <a:rPr lang="ja-JP" altLang="en-US" dirty="0"/>
              <a:t>の</a:t>
            </a:r>
            <a:r>
              <a:rPr lang="ja-JP" altLang="en-US" dirty="0" smtClean="0"/>
              <a:t>サロゲートペア未対応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Encode: </a:t>
            </a:r>
            <a:r>
              <a:rPr lang="ja-JP" altLang="en-US" dirty="0" smtClean="0"/>
              <a:t>サロゲートペア１文字が、</a:t>
            </a:r>
            <a:r>
              <a:rPr lang="en-US" altLang="ja-JP" dirty="0"/>
              <a:t>6</a:t>
            </a:r>
            <a:r>
              <a:rPr lang="ja-JP" altLang="en-US" dirty="0" smtClean="0"/>
              <a:t>バイト</a:t>
            </a:r>
            <a:r>
              <a:rPr lang="en-US" altLang="ja-JP" dirty="0" smtClean="0"/>
              <a:t>(UTF-8)</a:t>
            </a:r>
            <a:r>
              <a:rPr lang="ja-JP" altLang="en-US" dirty="0" smtClean="0"/>
              <a:t>に</a:t>
            </a:r>
            <a:r>
              <a:rPr lang="en-US" altLang="ja-JP" dirty="0" smtClean="0"/>
              <a:t>Encode</a:t>
            </a:r>
            <a:r>
              <a:rPr lang="ja-JP" altLang="en-US" dirty="0" smtClean="0"/>
              <a:t>されてしまう。</a:t>
            </a:r>
            <a:r>
              <a:rPr lang="en-US" altLang="ja-JP" dirty="0" smtClean="0"/>
              <a:t>※</a:t>
            </a:r>
            <a:r>
              <a:rPr lang="ja-JP" altLang="en-US" dirty="0" smtClean="0"/>
              <a:t>正しくは</a:t>
            </a:r>
            <a:r>
              <a:rPr lang="ja-JP" altLang="en-US" dirty="0"/>
              <a:t>４</a:t>
            </a:r>
            <a:r>
              <a:rPr lang="ja-JP" altLang="en-US" dirty="0" smtClean="0"/>
              <a:t>バイト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Decode: Flash Player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ja-JP" altLang="en-US" dirty="0" smtClean="0"/>
              <a:t>で</a:t>
            </a:r>
            <a:r>
              <a:rPr lang="en-US" altLang="ja-JP" dirty="0" smtClean="0"/>
              <a:t>Encode</a:t>
            </a:r>
            <a:r>
              <a:rPr lang="ja-JP" altLang="en-US" dirty="0" smtClean="0"/>
              <a:t>したサロゲートペアを</a:t>
            </a:r>
            <a:r>
              <a:rPr lang="en-US" altLang="ja-JP" dirty="0" smtClean="0"/>
              <a:t>Decode</a:t>
            </a:r>
            <a:r>
              <a:rPr lang="ja-JP" altLang="en-US" dirty="0" smtClean="0"/>
              <a:t>すると例外が発生。</a:t>
            </a:r>
            <a:endParaRPr lang="en-US" altLang="ja-JP" dirty="0" smtClean="0"/>
          </a:p>
          <a:p>
            <a:r>
              <a:rPr lang="en-US" altLang="ja-JP" dirty="0" smtClean="0"/>
              <a:t>Flash Player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ja-JP" altLang="en-US" dirty="0" smtClean="0">
                <a:latin typeface="Times New Roman" pitchFamily="18" charset="0"/>
                <a:cs typeface="Times New Roman" pitchFamily="18" charset="0"/>
              </a:rPr>
              <a:t>未対応</a:t>
            </a:r>
            <a:endParaRPr lang="en-US" altLang="ja-JP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Vector</a:t>
            </a:r>
            <a:r>
              <a:rPr lang="ja-JP" altLang="en-US" dirty="0" smtClean="0">
                <a:latin typeface="Times New Roman" pitchFamily="18" charset="0"/>
                <a:cs typeface="Times New Roman" pitchFamily="18" charset="0"/>
              </a:rPr>
              <a:t>を扱えない。</a:t>
            </a:r>
            <a:endParaRPr lang="en-US" altLang="ja-JP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Dictionary</a:t>
            </a:r>
            <a:r>
              <a:rPr lang="ja-JP" altLang="en-US" dirty="0" smtClean="0">
                <a:latin typeface="Times New Roman" pitchFamily="18" charset="0"/>
                <a:cs typeface="Times New Roman" pitchFamily="18" charset="0"/>
              </a:rPr>
              <a:t>を扱えない。</a:t>
            </a:r>
            <a:endParaRPr lang="en-US" altLang="ja-JP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400" dirty="0" smtClean="0"/>
              <a:t>BlazeDS</a:t>
            </a:r>
            <a:r>
              <a:rPr kumimoji="1" lang="ja-JP" altLang="en-US" sz="4400" dirty="0" smtClean="0"/>
              <a:t>が微妙な件</a:t>
            </a:r>
            <a:r>
              <a:rPr kumimoji="1" lang="en-US" altLang="ja-JP" sz="4400" dirty="0" smtClean="0"/>
              <a:t>…</a:t>
            </a:r>
            <a:endParaRPr kumimoji="1" lang="ja-JP" sz="4400" dirty="0"/>
          </a:p>
        </p:txBody>
      </p:sp>
      <p:sp>
        <p:nvSpPr>
          <p:cNvPr id="4" name="正方形/長方形 3"/>
          <p:cNvSpPr/>
          <p:nvPr/>
        </p:nvSpPr>
        <p:spPr>
          <a:xfrm>
            <a:off x="500034" y="6011996"/>
            <a:ext cx="7929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※BlazeDS-4.0.0.14931</a:t>
            </a:r>
            <a:r>
              <a:rPr lang="ja-JP" altLang="en-US" b="1" dirty="0" smtClean="0"/>
              <a:t>で確認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2633214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898971" y="2420888"/>
            <a:ext cx="71417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ja-JP" altLang="en-US" sz="5400" b="1" dirty="0" smtClean="0">
                <a:ln/>
                <a:solidFill>
                  <a:schemeClr val="accent3"/>
                </a:solidFill>
              </a:rPr>
              <a:t>お疲れさまぁ～</a:t>
            </a:r>
            <a:endParaRPr lang="en-US" altLang="ja-JP" sz="5400" b="1" dirty="0" smtClean="0">
              <a:ln/>
              <a:solidFill>
                <a:schemeClr val="accent3"/>
              </a:solidFill>
            </a:endParaRPr>
          </a:p>
          <a:p>
            <a:pPr algn="ctr"/>
            <a:r>
              <a:rPr lang="en-US" altLang="ja-JP" sz="5400" b="1" dirty="0" smtClean="0">
                <a:ln/>
                <a:solidFill>
                  <a:schemeClr val="accent3"/>
                </a:solidFill>
              </a:rPr>
              <a:t>m(__)m</a:t>
            </a:r>
            <a:endParaRPr lang="ja-JP" altLang="en-US" sz="5400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1860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最近</a:t>
            </a:r>
            <a:r>
              <a:rPr lang="en-US" altLang="ja-JP" dirty="0" smtClean="0"/>
              <a:t>AMF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ja-JP" altLang="en-US" dirty="0" smtClean="0"/>
              <a:t>の</a:t>
            </a:r>
            <a:r>
              <a:rPr lang="en-US" altLang="ja-JP" dirty="0" smtClean="0"/>
              <a:t>Encode/Decode</a:t>
            </a:r>
            <a:r>
              <a:rPr lang="ja-JP" altLang="en-US" dirty="0" smtClean="0"/>
              <a:t>を実装してみました。</a:t>
            </a:r>
            <a:endParaRPr lang="en-US" altLang="ja-JP" dirty="0" smtClean="0"/>
          </a:p>
          <a:p>
            <a:r>
              <a:rPr lang="ja-JP" altLang="en-US" dirty="0" smtClean="0"/>
              <a:t>そこで得た知識を共有したいと思います！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/>
              <a:t>３</a:t>
            </a:r>
            <a:r>
              <a:rPr lang="ja-JP" altLang="en-US" dirty="0" smtClean="0"/>
              <a:t>０分後には</a:t>
            </a:r>
            <a:r>
              <a:rPr lang="en-US" altLang="ja-JP" dirty="0" smtClean="0"/>
              <a:t>…</a:t>
            </a:r>
          </a:p>
          <a:p>
            <a:pPr lvl="1"/>
            <a:r>
              <a:rPr lang="en-US" altLang="ja-JP" dirty="0" smtClean="0"/>
              <a:t>AMF</a:t>
            </a:r>
            <a:r>
              <a:rPr lang="ja-JP" altLang="en-US" dirty="0" smtClean="0"/>
              <a:t>の基本構造が分かっている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AMF</a:t>
            </a:r>
            <a:r>
              <a:rPr lang="ja-JP" altLang="en-US" dirty="0" smtClean="0"/>
              <a:t>の得手不得手が分かっている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BlazeDS</a:t>
            </a:r>
            <a:r>
              <a:rPr lang="ja-JP" altLang="en-US" dirty="0" smtClean="0"/>
              <a:t>の弱点も分かっている</a:t>
            </a:r>
            <a:endParaRPr lang="en-US" altLang="ja-JP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sz="4400" dirty="0"/>
              <a:t>はじめに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6252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Action Message Format</a:t>
            </a:r>
            <a:r>
              <a:rPr lang="ja-JP" altLang="en-US" dirty="0" smtClean="0"/>
              <a:t>の略、データ形式の一種。</a:t>
            </a:r>
            <a:endParaRPr lang="en-US" altLang="ja-JP" dirty="0" smtClean="0"/>
          </a:p>
          <a:p>
            <a:r>
              <a:rPr lang="ja-JP" altLang="en-US" dirty="0"/>
              <a:t>仕様は</a:t>
            </a:r>
            <a:r>
              <a:rPr lang="en-US" altLang="ja-JP" dirty="0"/>
              <a:t>Adobe</a:t>
            </a:r>
            <a:r>
              <a:rPr lang="ja-JP" altLang="en-US" dirty="0"/>
              <a:t>から公開されている。</a:t>
            </a:r>
            <a:endParaRPr lang="en-US" altLang="ja-JP" dirty="0"/>
          </a:p>
          <a:p>
            <a:r>
              <a:rPr lang="en-US" altLang="ja-JP" dirty="0" smtClean="0"/>
              <a:t>ActionScript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3(Flex2</a:t>
            </a:r>
            <a:r>
              <a:rPr lang="ja-JP" altLang="en-US" dirty="0" smtClean="0">
                <a:latin typeface="Times New Roman" pitchFamily="18" charset="0"/>
                <a:cs typeface="Times New Roman" pitchFamily="18" charset="0"/>
              </a:rPr>
              <a:t>以降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ja-JP" altLang="en-US" dirty="0" smtClean="0">
                <a:latin typeface="Times New Roman" pitchFamily="18" charset="0"/>
                <a:cs typeface="Times New Roman" pitchFamily="18" charset="0"/>
              </a:rPr>
              <a:t>の</a:t>
            </a:r>
            <a:r>
              <a:rPr lang="ja-JP" altLang="en-US" dirty="0">
                <a:latin typeface="Times New Roman" pitchFamily="18" charset="0"/>
                <a:cs typeface="Times New Roman" pitchFamily="18" charset="0"/>
              </a:rPr>
              <a:t>型に</a:t>
            </a:r>
            <a:r>
              <a:rPr lang="ja-JP" altLang="en-US" dirty="0" smtClean="0">
                <a:latin typeface="Times New Roman" pitchFamily="18" charset="0"/>
                <a:cs typeface="Times New Roman" pitchFamily="18" charset="0"/>
              </a:rPr>
              <a:t>対応している。</a:t>
            </a:r>
            <a:endParaRPr lang="en-US" altLang="ja-JP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ja-JP" dirty="0" smtClean="0"/>
              <a:t>Flash Player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ja-JP" altLang="en-US" dirty="0" smtClean="0">
                <a:latin typeface="Times New Roman" pitchFamily="18" charset="0"/>
                <a:cs typeface="Times New Roman" pitchFamily="18" charset="0"/>
              </a:rPr>
              <a:t>から使用可能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/>
          </a:p>
          <a:p>
            <a:pPr>
              <a:buNone/>
            </a:pPr>
            <a:endParaRPr lang="en-US" altLang="ja-JP" dirty="0"/>
          </a:p>
          <a:p>
            <a:pPr>
              <a:buNone/>
            </a:pPr>
            <a:r>
              <a:rPr lang="en-US" altLang="ja-JP" dirty="0" smtClean="0"/>
              <a:t>AMF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ja-JP" altLang="en-US" dirty="0" smtClean="0"/>
              <a:t>仕様</a:t>
            </a:r>
            <a:r>
              <a:rPr lang="en-US" altLang="ja-JP" dirty="0" smtClean="0"/>
              <a:t>:</a:t>
            </a:r>
          </a:p>
          <a:p>
            <a:pPr>
              <a:buNone/>
            </a:pPr>
            <a:r>
              <a:rPr lang="en-US" altLang="ja-JP" sz="1400" dirty="0">
                <a:hlinkClick r:id="rId3"/>
              </a:rPr>
              <a:t>http://opensource.adobe.com/wiki/display/blazeds/Developer+Documentation</a:t>
            </a:r>
          </a:p>
          <a:p>
            <a:pPr>
              <a:buNone/>
            </a:pPr>
            <a:r>
              <a:rPr lang="en-US" altLang="ja-JP" sz="1400" dirty="0" smtClean="0">
                <a:hlinkClick r:id="rId3"/>
              </a:rPr>
              <a:t>http</a:t>
            </a:r>
            <a:r>
              <a:rPr lang="en-US" altLang="ja-JP" sz="1400" dirty="0">
                <a:hlinkClick r:id="rId3"/>
              </a:rPr>
              <a:t>://</a:t>
            </a:r>
            <a:r>
              <a:rPr lang="en-US" altLang="ja-JP" sz="1400" dirty="0" smtClean="0">
                <a:hlinkClick r:id="rId3"/>
              </a:rPr>
              <a:t>opensource.adobe.com/wiki/download/attachments/1114283/JP_amf3_spec_121207.pdf</a:t>
            </a:r>
            <a:endParaRPr lang="en-US" altLang="ja-JP" sz="1400" dirty="0" smtClean="0"/>
          </a:p>
          <a:p>
            <a:pPr>
              <a:buNone/>
            </a:pPr>
            <a:r>
              <a:rPr lang="en-US" altLang="ja-JP" sz="1400" dirty="0">
                <a:hlinkClick r:id="rId4"/>
              </a:rPr>
              <a:t>http://</a:t>
            </a:r>
            <a:r>
              <a:rPr lang="en-US" altLang="ja-JP" sz="1400" dirty="0" smtClean="0">
                <a:hlinkClick r:id="rId4"/>
              </a:rPr>
              <a:t>opensource.adobe.com/wiki/download/attachments/1114283/amf3_spec_05_05_08.pdf</a:t>
            </a:r>
            <a:endParaRPr lang="en-US" altLang="ja-JP" sz="1400" dirty="0"/>
          </a:p>
          <a:p>
            <a:pPr>
              <a:buNone/>
            </a:pPr>
            <a:endParaRPr lang="en-US" altLang="ja-JP" sz="1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cs typeface="Times New Roman" pitchFamily="18" charset="0"/>
              </a:rPr>
              <a:t>What is AMF</a:t>
            </a:r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1" lang="en-US" altLang="ja-JP" dirty="0" smtClean="0">
                <a:cs typeface="Times New Roman" pitchFamily="18" charset="0"/>
              </a:rPr>
              <a:t>?</a:t>
            </a:r>
            <a:endParaRPr kumimoji="1" lang="ja-JP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1454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rmAutofit/>
          </a:bodyPr>
          <a:lstStyle/>
          <a:p>
            <a:r>
              <a:rPr lang="en-US" altLang="ja-JP" sz="4400" dirty="0" smtClean="0"/>
              <a:t>AMF3</a:t>
            </a:r>
            <a:r>
              <a:rPr lang="ja-JP" altLang="en-US" sz="4400" dirty="0" smtClean="0"/>
              <a:t>の立ち位置</a:t>
            </a:r>
            <a:endParaRPr kumimoji="1" lang="ja-JP" sz="4400" dirty="0"/>
          </a:p>
        </p:txBody>
      </p:sp>
      <p:graphicFrame>
        <p:nvGraphicFramePr>
          <p:cNvPr id="4" name="コンテンツ プレースホル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0074047"/>
              </p:ext>
            </p:extLst>
          </p:nvPr>
        </p:nvGraphicFramePr>
        <p:xfrm>
          <a:off x="467544" y="1327368"/>
          <a:ext cx="8215371" cy="496316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199758"/>
                <a:gridCol w="2016224"/>
                <a:gridCol w="1944216"/>
                <a:gridCol w="2055173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AMF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JSON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XML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Times New Roman" pitchFamily="18" charset="0"/>
                        </a:rPr>
                        <a:t>仕様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Adobe</a:t>
                      </a:r>
                    </a:p>
                    <a:p>
                      <a:endParaRPr kumimoji="1" lang="en-US" altLang="ja-JP" dirty="0" smtClean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ECMA </a:t>
                      </a:r>
                      <a:r>
                        <a:rPr kumimoji="1" lang="en-US" altLang="ja-JP" baseline="0" dirty="0" smtClean="0">
                          <a:latin typeface="Times New Roman" pitchFamily="18" charset="0"/>
                        </a:rPr>
                        <a:t>Script</a:t>
                      </a:r>
                    </a:p>
                    <a:p>
                      <a:r>
                        <a:rPr kumimoji="1" lang="en-US" altLang="ja-JP" baseline="0" dirty="0" smtClean="0">
                          <a:latin typeface="Times New Roman" pitchFamily="18" charset="0"/>
                        </a:rPr>
                        <a:t>RFC4627</a:t>
                      </a:r>
                      <a:endParaRPr kumimoji="1" lang="en-US" altLang="ja-JP" dirty="0" smtClean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W3C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Times New Roman" pitchFamily="18" charset="0"/>
                        </a:rPr>
                        <a:t>利用方法</a:t>
                      </a:r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(Flex)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Times New Roman" pitchFamily="18" charset="0"/>
                        </a:rPr>
                        <a:t>言語仕様</a:t>
                      </a:r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/>
                      </a:r>
                      <a:br>
                        <a:rPr kumimoji="1" lang="en-US" altLang="ja-JP" dirty="0" smtClean="0">
                          <a:latin typeface="Times New Roman" pitchFamily="18" charset="0"/>
                        </a:rPr>
                      </a:br>
                      <a:r>
                        <a:rPr kumimoji="1" lang="en-US" altLang="ja-JP" baseline="0" dirty="0" smtClean="0">
                          <a:latin typeface="Times New Roman" pitchFamily="18" charset="0"/>
                        </a:rPr>
                        <a:t>  - </a:t>
                      </a:r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RemoteObject</a:t>
                      </a:r>
                    </a:p>
                    <a:p>
                      <a:r>
                        <a:rPr kumimoji="1" lang="en-US" altLang="ja-JP" baseline="0" dirty="0" smtClean="0">
                          <a:latin typeface="Times New Roman" pitchFamily="18" charset="0"/>
                        </a:rPr>
                        <a:t>  - </a:t>
                      </a:r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ByteArray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Times New Roman" pitchFamily="18" charset="0"/>
                        </a:rPr>
                        <a:t>外部ライブラリ</a:t>
                      </a:r>
                      <a:endParaRPr kumimoji="1" lang="en-US" altLang="ja-JP" dirty="0" smtClean="0">
                        <a:latin typeface="Times New Roman" pitchFamily="18" charset="0"/>
                      </a:endParaRPr>
                    </a:p>
                    <a:p>
                      <a:r>
                        <a:rPr kumimoji="1" lang="ja-JP" altLang="en-US" dirty="0" smtClean="0">
                          <a:latin typeface="Times New Roman" pitchFamily="18" charset="0"/>
                        </a:rPr>
                        <a:t>  </a:t>
                      </a:r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- as3corelib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Times New Roman" pitchFamily="18" charset="0"/>
                        </a:rPr>
                        <a:t>言語仕様</a:t>
                      </a:r>
                      <a:endParaRPr kumimoji="1" lang="en-US" altLang="ja-JP" dirty="0" smtClean="0">
                        <a:latin typeface="Times New Roman" pitchFamily="18" charset="0"/>
                      </a:endParaRPr>
                    </a:p>
                    <a:p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  -</a:t>
                      </a:r>
                      <a:r>
                        <a:rPr kumimoji="1" lang="en-US" altLang="ja-JP" baseline="0" dirty="0" smtClean="0">
                          <a:latin typeface="Times New Roman" pitchFamily="18" charset="0"/>
                        </a:rPr>
                        <a:t> XML(</a:t>
                      </a:r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E4X)</a:t>
                      </a:r>
                    </a:p>
                    <a:p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  - XML</a:t>
                      </a:r>
                      <a:r>
                        <a:rPr kumimoji="1" lang="en-US" altLang="ja-JP" baseline="0" dirty="0" smtClean="0">
                          <a:latin typeface="Times New Roman" pitchFamily="18" charset="0"/>
                        </a:rPr>
                        <a:t>Document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latin typeface="Times New Roman" pitchFamily="18" charset="0"/>
                        </a:rPr>
                        <a:t>利用方法</a:t>
                      </a:r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(Java)</a:t>
                      </a:r>
                      <a:endParaRPr kumimoji="1" lang="ja-JP" altLang="en-US" dirty="0" smtClean="0">
                        <a:latin typeface="Times New Roman" pitchFamily="18" charset="0"/>
                      </a:endParaRPr>
                    </a:p>
                    <a:p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Times New Roman" pitchFamily="18" charset="0"/>
                        </a:rPr>
                        <a:t>外部ライブラリ</a:t>
                      </a:r>
                      <a:endParaRPr kumimoji="1" lang="en-US" altLang="ja-JP" dirty="0" smtClean="0">
                        <a:latin typeface="Times New Roman" pitchFamily="18" charset="0"/>
                      </a:endParaRPr>
                    </a:p>
                    <a:p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  - BlazeDS</a:t>
                      </a:r>
                    </a:p>
                    <a:p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Times New Roman" pitchFamily="18" charset="0"/>
                        </a:rPr>
                        <a:t>外部ライブラリ</a:t>
                      </a:r>
                      <a:endParaRPr kumimoji="1" lang="en-US" altLang="ja-JP" dirty="0" smtClean="0">
                        <a:latin typeface="Times New Roman" pitchFamily="18" charset="0"/>
                      </a:endParaRPr>
                    </a:p>
                    <a:p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  - JSONIC</a:t>
                      </a:r>
                    </a:p>
                    <a:p>
                      <a:r>
                        <a:rPr kumimoji="1" lang="en-US" altLang="ja-JP" baseline="0" dirty="0" smtClean="0">
                          <a:latin typeface="Times New Roman" pitchFamily="18" charset="0"/>
                        </a:rPr>
                        <a:t>  - JSON-lib</a:t>
                      </a:r>
                      <a:endParaRPr kumimoji="1" lang="en-US" altLang="ja-JP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Times New Roman" pitchFamily="18" charset="0"/>
                        </a:rPr>
                        <a:t>言語仕様</a:t>
                      </a:r>
                      <a:endParaRPr kumimoji="1" lang="en-US" altLang="ja-JP" dirty="0" smtClean="0">
                        <a:latin typeface="Times New Roman" pitchFamily="18" charset="0"/>
                      </a:endParaRPr>
                    </a:p>
                    <a:p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  - JAXP</a:t>
                      </a:r>
                    </a:p>
                    <a:p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  - DOM/SAX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Times New Roman" pitchFamily="18" charset="0"/>
                        </a:rPr>
                        <a:t>可読性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×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Times New Roman" pitchFamily="18" charset="0"/>
                        </a:rPr>
                        <a:t>○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Times New Roman" pitchFamily="18" charset="0"/>
                        </a:rPr>
                        <a:t>◎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Times New Roman" pitchFamily="18" charset="0"/>
                        </a:rPr>
                        <a:t>データ量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Times New Roman" pitchFamily="18" charset="0"/>
                        </a:rPr>
                        <a:t>○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Times New Roman" pitchFamily="18" charset="0"/>
                        </a:rPr>
                        <a:t>△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×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Times New Roman" pitchFamily="18" charset="0"/>
                        </a:rPr>
                        <a:t>型情報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Times New Roman" pitchFamily="18" charset="0"/>
                        </a:rPr>
                        <a:t>○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×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Times New Roman" pitchFamily="18" charset="0"/>
                        </a:rPr>
                        <a:t>△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Times New Roman" pitchFamily="18" charset="0"/>
                        </a:rPr>
                        <a:t>オブジェクト参照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Times New Roman" pitchFamily="18" charset="0"/>
                        </a:rPr>
                        <a:t>○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×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Times New Roman" pitchFamily="18" charset="0"/>
                        </a:rPr>
                        <a:t>△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Times New Roman" pitchFamily="18" charset="0"/>
                        </a:rPr>
                        <a:t>まとめ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Times New Roman" pitchFamily="18" charset="0"/>
                        </a:rPr>
                        <a:t>良くも悪くも</a:t>
                      </a:r>
                      <a:endParaRPr kumimoji="1" lang="en-US" altLang="ja-JP" dirty="0" smtClean="0">
                        <a:latin typeface="Times New Roman" pitchFamily="18" charset="0"/>
                      </a:endParaRPr>
                    </a:p>
                    <a:p>
                      <a:r>
                        <a:rPr kumimoji="1" lang="ja-JP" altLang="en-US" dirty="0" smtClean="0">
                          <a:latin typeface="Times New Roman" pitchFamily="18" charset="0"/>
                        </a:rPr>
                        <a:t>バイナリ形式</a:t>
                      </a:r>
                      <a:endParaRPr kumimoji="1" lang="en-US" altLang="ja-JP" dirty="0" smtClean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XML</a:t>
                      </a:r>
                      <a:r>
                        <a:rPr kumimoji="1" lang="ja-JP" altLang="en-US" dirty="0" smtClean="0">
                          <a:latin typeface="Times New Roman" pitchFamily="18" charset="0"/>
                        </a:rPr>
                        <a:t>より軽量</a:t>
                      </a:r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…</a:t>
                      </a:r>
                      <a:br>
                        <a:rPr kumimoji="1" lang="en-US" altLang="ja-JP" dirty="0" smtClean="0">
                          <a:latin typeface="Times New Roman" pitchFamily="18" charset="0"/>
                        </a:rPr>
                      </a:br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(</a:t>
                      </a:r>
                      <a:r>
                        <a:rPr kumimoji="1" lang="ja-JP" altLang="en-US" dirty="0" smtClean="0">
                          <a:latin typeface="Times New Roman" pitchFamily="18" charset="0"/>
                        </a:rPr>
                        <a:t>いろんな意味で</a:t>
                      </a:r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)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Times New Roman" pitchFamily="18" charset="0"/>
                        </a:rPr>
                        <a:t>◎標準的</a:t>
                      </a:r>
                      <a:endParaRPr kumimoji="1" lang="en-US" altLang="ja-JP" dirty="0" smtClean="0">
                        <a:latin typeface="Times New Roman" pitchFamily="18" charset="0"/>
                      </a:endParaRPr>
                    </a:p>
                    <a:p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×</a:t>
                      </a:r>
                      <a:r>
                        <a:rPr kumimoji="1" lang="ja-JP" altLang="en-US" dirty="0" smtClean="0">
                          <a:latin typeface="Times New Roman" pitchFamily="18" charset="0"/>
                        </a:rPr>
                        <a:t>メモリ消費大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0610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9"/>
          <p:cNvSpPr/>
          <p:nvPr/>
        </p:nvSpPr>
        <p:spPr>
          <a:xfrm>
            <a:off x="2072268" y="1937380"/>
            <a:ext cx="379042" cy="344071"/>
          </a:xfrm>
          <a:prstGeom prst="roundRect">
            <a:avLst>
              <a:gd name="adj" fmla="val 0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2528090" y="1932801"/>
            <a:ext cx="1293007" cy="344071"/>
          </a:xfrm>
          <a:prstGeom prst="roundRect">
            <a:avLst>
              <a:gd name="adj" fmla="val 0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1607625" y="1932801"/>
            <a:ext cx="379042" cy="344071"/>
          </a:xfrm>
          <a:prstGeom prst="roundRect">
            <a:avLst>
              <a:gd name="adj" fmla="val 0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4400" dirty="0" smtClean="0"/>
              <a:t>AMF3</a:t>
            </a:r>
            <a:r>
              <a:rPr lang="ja-JP" altLang="en-US" sz="4400" dirty="0" smtClean="0"/>
              <a:t>バイト配列を読む！ </a:t>
            </a:r>
            <a:r>
              <a:rPr lang="en-US" altLang="ja-JP" sz="4400" dirty="0" smtClean="0"/>
              <a:t>(</a:t>
            </a:r>
            <a:r>
              <a:rPr lang="ja-JP" altLang="en-US" sz="4400" dirty="0" smtClean="0"/>
              <a:t>文字列</a:t>
            </a:r>
            <a:r>
              <a:rPr lang="en-US" altLang="ja-JP" sz="4400" dirty="0" smtClean="0"/>
              <a:t>)</a:t>
            </a:r>
            <a:endParaRPr kumimoji="1" lang="ja-JP" sz="4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47664" y="1916832"/>
            <a:ext cx="374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latin typeface="Courier New" pitchFamily="49" charset="0"/>
                <a:cs typeface="Courier New" pitchFamily="49" charset="0"/>
              </a:rPr>
              <a:t>06 07 41 42 </a:t>
            </a:r>
            <a:r>
              <a:rPr lang="en-US" altLang="ja-JP" sz="2000" b="1" dirty="0" smtClean="0">
                <a:latin typeface="Courier New" pitchFamily="49" charset="0"/>
                <a:cs typeface="Courier New" pitchFamily="49" charset="0"/>
              </a:rPr>
              <a:t>43</a:t>
            </a:r>
            <a:endParaRPr kumimoji="1" lang="ja-JP" alt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四角形吹き出し 5"/>
          <p:cNvSpPr/>
          <p:nvPr/>
        </p:nvSpPr>
        <p:spPr>
          <a:xfrm>
            <a:off x="1031561" y="3356992"/>
            <a:ext cx="1368152" cy="936104"/>
          </a:xfrm>
          <a:prstGeom prst="wedgeRectCallout">
            <a:avLst>
              <a:gd name="adj1" fmla="val 7413"/>
              <a:gd name="adj2" fmla="val -16636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Marker</a:t>
            </a:r>
          </a:p>
          <a:p>
            <a:pPr algn="ctr"/>
            <a:r>
              <a:rPr kumimoji="1" lang="en-US" altLang="ja-JP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(string)</a:t>
            </a:r>
            <a:endParaRPr kumimoji="1" lang="ja-JP" altLang="en-US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四角形吹き出し 10"/>
          <p:cNvSpPr/>
          <p:nvPr/>
        </p:nvSpPr>
        <p:spPr>
          <a:xfrm>
            <a:off x="2598529" y="3356992"/>
            <a:ext cx="1368152" cy="936104"/>
          </a:xfrm>
          <a:prstGeom prst="wedgeRectCallout">
            <a:avLst>
              <a:gd name="adj1" fmla="val -76119"/>
              <a:gd name="adj2" fmla="val -17061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00000111</a:t>
            </a:r>
          </a:p>
        </p:txBody>
      </p:sp>
      <p:sp>
        <p:nvSpPr>
          <p:cNvPr id="12" name="四角形吹き出し 11"/>
          <p:cNvSpPr/>
          <p:nvPr/>
        </p:nvSpPr>
        <p:spPr>
          <a:xfrm>
            <a:off x="4087192" y="3356992"/>
            <a:ext cx="1368152" cy="936104"/>
          </a:xfrm>
          <a:prstGeom prst="wedgeRectCallout">
            <a:avLst>
              <a:gd name="adj1" fmla="val -120603"/>
              <a:gd name="adj2" fmla="val -16543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ABC</a:t>
            </a:r>
            <a:br>
              <a:rPr kumimoji="1" lang="en-US" altLang="ja-JP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</a:br>
            <a:r>
              <a:rPr kumimoji="1" lang="en-US" altLang="ja-JP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(UTF-8)</a:t>
            </a:r>
            <a:endParaRPr kumimoji="1" lang="ja-JP" altLang="en-US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四角形吹き出し 12"/>
          <p:cNvSpPr/>
          <p:nvPr/>
        </p:nvSpPr>
        <p:spPr>
          <a:xfrm>
            <a:off x="2159732" y="4725144"/>
            <a:ext cx="1368152" cy="936104"/>
          </a:xfrm>
          <a:prstGeom prst="wedgeRectCallout">
            <a:avLst>
              <a:gd name="adj1" fmla="val 31735"/>
              <a:gd name="adj2" fmla="val -13396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0000011x</a:t>
            </a:r>
          </a:p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３バイト</a:t>
            </a:r>
            <a:endParaRPr kumimoji="1" lang="en-US" altLang="ja-JP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四角形吹き出し 13"/>
          <p:cNvSpPr/>
          <p:nvPr/>
        </p:nvSpPr>
        <p:spPr>
          <a:xfrm>
            <a:off x="3707904" y="4725144"/>
            <a:ext cx="1747440" cy="936104"/>
          </a:xfrm>
          <a:prstGeom prst="wedgeRectCallout">
            <a:avLst>
              <a:gd name="adj1" fmla="val -46062"/>
              <a:gd name="adj2" fmla="val -13176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xxxxxxx1</a:t>
            </a:r>
          </a:p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参照</a:t>
            </a:r>
            <a:r>
              <a:rPr kumimoji="1" lang="ja-JP" alt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で</a:t>
            </a:r>
            <a:r>
              <a:rPr kumimoji="1" lang="ja-JP" altLang="en-US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はない</a:t>
            </a:r>
            <a:endParaRPr kumimoji="1" lang="en-US" altLang="ja-JP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5567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角丸四角形 16"/>
          <p:cNvSpPr/>
          <p:nvPr/>
        </p:nvSpPr>
        <p:spPr>
          <a:xfrm>
            <a:off x="5709796" y="1935852"/>
            <a:ext cx="379042" cy="344071"/>
          </a:xfrm>
          <a:prstGeom prst="roundRect">
            <a:avLst>
              <a:gd name="adj" fmla="val 0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角丸四角形 17"/>
          <p:cNvSpPr/>
          <p:nvPr/>
        </p:nvSpPr>
        <p:spPr>
          <a:xfrm>
            <a:off x="5262246" y="1932800"/>
            <a:ext cx="379042" cy="344071"/>
          </a:xfrm>
          <a:prstGeom prst="roundRect">
            <a:avLst>
              <a:gd name="adj" fmla="val 0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2524192" y="1942710"/>
            <a:ext cx="379042" cy="344071"/>
          </a:xfrm>
          <a:prstGeom prst="roundRect">
            <a:avLst>
              <a:gd name="adj" fmla="val 0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2076938" y="1937380"/>
            <a:ext cx="379042" cy="344071"/>
          </a:xfrm>
          <a:prstGeom prst="roundRect">
            <a:avLst>
              <a:gd name="adj" fmla="val 0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2971605" y="1932801"/>
            <a:ext cx="2227259" cy="344071"/>
          </a:xfrm>
          <a:prstGeom prst="roundRect">
            <a:avLst>
              <a:gd name="adj" fmla="val 0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1612295" y="1932801"/>
            <a:ext cx="379042" cy="344071"/>
          </a:xfrm>
          <a:prstGeom prst="roundRect">
            <a:avLst>
              <a:gd name="adj" fmla="val 0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400" dirty="0" smtClean="0"/>
              <a:t>AMF3</a:t>
            </a:r>
            <a:r>
              <a:rPr lang="ja-JP" altLang="en-US" sz="4400" dirty="0" smtClean="0"/>
              <a:t>バイト配列を読む！ </a:t>
            </a:r>
            <a:r>
              <a:rPr lang="en-US" altLang="ja-JP" sz="4400" dirty="0" smtClean="0"/>
              <a:t>(</a:t>
            </a:r>
            <a:r>
              <a:rPr lang="ja-JP" altLang="en-US" sz="4400" dirty="0" smtClean="0"/>
              <a:t>配列</a:t>
            </a:r>
            <a:r>
              <a:rPr lang="en-US" altLang="ja-JP" sz="4400" dirty="0" smtClean="0"/>
              <a:t>)</a:t>
            </a:r>
            <a:endParaRPr kumimoji="1" lang="ja-JP" sz="4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52334" y="1914266"/>
            <a:ext cx="72681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ja-JP" sz="2000" b="1" dirty="0">
                <a:latin typeface="Courier New" pitchFamily="49" charset="0"/>
                <a:cs typeface="Courier New" pitchFamily="49" charset="0"/>
              </a:rPr>
              <a:t>09 05 01 06 07 41 42 43 06 </a:t>
            </a:r>
            <a:r>
              <a:rPr lang="pt-BR" altLang="ja-JP" sz="2000" b="1" dirty="0" smtClean="0">
                <a:latin typeface="Courier New" pitchFamily="49" charset="0"/>
                <a:cs typeface="Courier New" pitchFamily="49" charset="0"/>
              </a:rPr>
              <a:t>00</a:t>
            </a:r>
            <a:endParaRPr kumimoji="1" lang="ja-JP" alt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四角形吹き出し 5"/>
          <p:cNvSpPr/>
          <p:nvPr/>
        </p:nvSpPr>
        <p:spPr>
          <a:xfrm>
            <a:off x="683568" y="3378470"/>
            <a:ext cx="1368152" cy="936104"/>
          </a:xfrm>
          <a:prstGeom prst="wedgeRectCallout">
            <a:avLst>
              <a:gd name="adj1" fmla="val 31373"/>
              <a:gd name="adj2" fmla="val -1709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Marker</a:t>
            </a:r>
          </a:p>
          <a:p>
            <a:pPr algn="ctr"/>
            <a:r>
              <a:rPr kumimoji="1" lang="en-US" altLang="ja-JP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(array)</a:t>
            </a:r>
            <a:endParaRPr kumimoji="1" lang="ja-JP" altLang="en-US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四角形吹き出し 10"/>
          <p:cNvSpPr/>
          <p:nvPr/>
        </p:nvSpPr>
        <p:spPr>
          <a:xfrm>
            <a:off x="2081208" y="3371386"/>
            <a:ext cx="1368152" cy="936104"/>
          </a:xfrm>
          <a:prstGeom prst="wedgeRectCallout">
            <a:avLst>
              <a:gd name="adj1" fmla="val -38288"/>
              <a:gd name="adj2" fmla="val -16877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00000101</a:t>
            </a:r>
          </a:p>
        </p:txBody>
      </p:sp>
      <p:sp>
        <p:nvSpPr>
          <p:cNvPr id="13" name="四角形吹き出し 12"/>
          <p:cNvSpPr/>
          <p:nvPr/>
        </p:nvSpPr>
        <p:spPr>
          <a:xfrm>
            <a:off x="611560" y="4797152"/>
            <a:ext cx="1368152" cy="936104"/>
          </a:xfrm>
          <a:prstGeom prst="wedgeRectCallout">
            <a:avLst>
              <a:gd name="adj1" fmla="val 109919"/>
              <a:gd name="adj2" fmla="val -13949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0000010x</a:t>
            </a:r>
          </a:p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２要素</a:t>
            </a:r>
            <a:endParaRPr kumimoji="1" lang="en-US" altLang="ja-JP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四角形吹き出し 13"/>
          <p:cNvSpPr/>
          <p:nvPr/>
        </p:nvSpPr>
        <p:spPr>
          <a:xfrm>
            <a:off x="2032472" y="4797152"/>
            <a:ext cx="1747440" cy="936104"/>
          </a:xfrm>
          <a:prstGeom prst="wedgeRectCallout">
            <a:avLst>
              <a:gd name="adj1" fmla="val 19101"/>
              <a:gd name="adj2" fmla="val -13176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xxxxxxx1</a:t>
            </a:r>
          </a:p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参照</a:t>
            </a:r>
            <a:r>
              <a:rPr kumimoji="1" lang="ja-JP" alt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で</a:t>
            </a:r>
            <a:r>
              <a:rPr kumimoji="1" lang="ja-JP" altLang="en-US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はない</a:t>
            </a:r>
            <a:endParaRPr kumimoji="1" lang="en-US" altLang="ja-JP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四角形吹き出し 15"/>
          <p:cNvSpPr/>
          <p:nvPr/>
        </p:nvSpPr>
        <p:spPr>
          <a:xfrm>
            <a:off x="3497573" y="3371386"/>
            <a:ext cx="1368152" cy="936104"/>
          </a:xfrm>
          <a:prstGeom prst="wedgeRectCallout">
            <a:avLst>
              <a:gd name="adj1" fmla="val -108906"/>
              <a:gd name="adj2" fmla="val -16969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00000001</a:t>
            </a:r>
          </a:p>
        </p:txBody>
      </p:sp>
      <p:sp>
        <p:nvSpPr>
          <p:cNvPr id="19" name="四角形吹き出し 18"/>
          <p:cNvSpPr/>
          <p:nvPr/>
        </p:nvSpPr>
        <p:spPr>
          <a:xfrm>
            <a:off x="5016562" y="3367349"/>
            <a:ext cx="1368152" cy="936104"/>
          </a:xfrm>
          <a:prstGeom prst="wedgeRectCallout">
            <a:avLst>
              <a:gd name="adj1" fmla="val -19699"/>
              <a:gd name="adj2" fmla="val -16912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Marker</a:t>
            </a:r>
          </a:p>
          <a:p>
            <a:pPr algn="ctr"/>
            <a:r>
              <a:rPr kumimoji="1" lang="en-US" altLang="ja-JP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(string)</a:t>
            </a:r>
            <a:endParaRPr kumimoji="1" lang="ja-JP" altLang="en-US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四角形吹き出し 19"/>
          <p:cNvSpPr/>
          <p:nvPr/>
        </p:nvSpPr>
        <p:spPr>
          <a:xfrm>
            <a:off x="6445839" y="3349820"/>
            <a:ext cx="1368152" cy="936104"/>
          </a:xfrm>
          <a:prstGeom prst="wedgeRectCallout">
            <a:avLst>
              <a:gd name="adj1" fmla="val -91252"/>
              <a:gd name="adj2" fmla="val -16877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00000000</a:t>
            </a:r>
          </a:p>
        </p:txBody>
      </p:sp>
      <p:sp>
        <p:nvSpPr>
          <p:cNvPr id="23" name="四角形吹き出し 22"/>
          <p:cNvSpPr/>
          <p:nvPr/>
        </p:nvSpPr>
        <p:spPr>
          <a:xfrm>
            <a:off x="7161249" y="4797152"/>
            <a:ext cx="1368152" cy="936104"/>
          </a:xfrm>
          <a:prstGeom prst="wedgeRectCallout">
            <a:avLst>
              <a:gd name="adj1" fmla="val -18112"/>
              <a:gd name="adj2" fmla="val -13836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xxxxxxx0</a:t>
            </a:r>
          </a:p>
          <a:p>
            <a:pPr algn="ctr"/>
            <a:r>
              <a:rPr kumimoji="1" lang="ja-JP" alt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参照</a:t>
            </a:r>
            <a:endParaRPr kumimoji="1" lang="en-US" altLang="ja-JP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四角形吹き出し 23"/>
          <p:cNvSpPr/>
          <p:nvPr/>
        </p:nvSpPr>
        <p:spPr>
          <a:xfrm>
            <a:off x="5761763" y="4797152"/>
            <a:ext cx="1368152" cy="936104"/>
          </a:xfrm>
          <a:prstGeom prst="wedgeRectCallout">
            <a:avLst>
              <a:gd name="adj1" fmla="val 42418"/>
              <a:gd name="adj2" fmla="val -14112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0000000x</a:t>
            </a:r>
          </a:p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０番目</a:t>
            </a:r>
            <a:endParaRPr kumimoji="1" lang="en-US" altLang="ja-JP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四角形吹き出し 24"/>
          <p:cNvSpPr/>
          <p:nvPr/>
        </p:nvSpPr>
        <p:spPr>
          <a:xfrm>
            <a:off x="3947418" y="4797152"/>
            <a:ext cx="1632694" cy="936104"/>
          </a:xfrm>
          <a:prstGeom prst="wedgeRectCallout">
            <a:avLst>
              <a:gd name="adj1" fmla="val -35763"/>
              <a:gd name="adj2" fmla="val -13651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空</a:t>
            </a:r>
            <a:r>
              <a:rPr kumimoji="1" lang="ja-JP" altLang="en-US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文字列</a:t>
            </a:r>
            <a:r>
              <a:rPr kumimoji="1" lang="en-US" altLang="ja-JP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kumimoji="1" lang="en-US" altLang="ja-JP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</a:br>
            <a:r>
              <a:rPr kumimoji="1" lang="en-US" altLang="ja-JP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kumimoji="1" lang="ja-JP" altLang="en-US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疎データ無</a:t>
            </a:r>
            <a:r>
              <a:rPr kumimoji="1" lang="en-US" altLang="ja-JP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531824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48072"/>
          </a:xfrm>
        </p:spPr>
        <p:txBody>
          <a:bodyPr>
            <a:normAutofit fontScale="90000"/>
          </a:bodyPr>
          <a:lstStyle/>
          <a:p>
            <a:r>
              <a:rPr kumimoji="1" lang="en-US" altLang="ja-JP" sz="4400" dirty="0" smtClean="0"/>
              <a:t>AMF</a:t>
            </a:r>
            <a:r>
              <a:rPr kumimoji="1" lang="en-US" altLang="ja-JP" sz="4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1" lang="ja-JP" altLang="en-US" sz="4400" dirty="0" smtClean="0">
                <a:latin typeface="Times New Roman" pitchFamily="18" charset="0"/>
                <a:cs typeface="Times New Roman" pitchFamily="18" charset="0"/>
              </a:rPr>
              <a:t>の内部データ形式</a:t>
            </a:r>
            <a:endParaRPr kumimoji="1" lang="ja-JP" sz="4400" dirty="0"/>
          </a:p>
        </p:txBody>
      </p:sp>
      <p:graphicFrame>
        <p:nvGraphicFramePr>
          <p:cNvPr id="4" name="コンテンツ プレースホル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966226"/>
              </p:ext>
            </p:extLst>
          </p:nvPr>
        </p:nvGraphicFramePr>
        <p:xfrm>
          <a:off x="539552" y="1124744"/>
          <a:ext cx="8215372" cy="5100066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864096"/>
                <a:gridCol w="1224136"/>
                <a:gridCol w="1296144"/>
                <a:gridCol w="648072"/>
                <a:gridCol w="4182924"/>
              </a:tblGrid>
              <a:tr h="34518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Marker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Data Type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Size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Ref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Remarks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345186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0x00 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undefined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1 byte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Marker</a:t>
                      </a:r>
                      <a:r>
                        <a:rPr kumimoji="1" lang="ja-JP" alt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のみ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5186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0x01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1 byte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1" lang="ja-JP" altLang="en-US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Marker</a:t>
                      </a:r>
                      <a:r>
                        <a:rPr kumimoji="1" lang="ja-JP" alt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のみ</a:t>
                      </a:r>
                    </a:p>
                  </a:txBody>
                  <a:tcPr/>
                </a:tc>
              </a:tr>
              <a:tr h="345186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0x02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false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byte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1" lang="ja-JP" altLang="en-US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Marker</a:t>
                      </a:r>
                      <a:r>
                        <a:rPr kumimoji="1" lang="ja-JP" alt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のみ</a:t>
                      </a:r>
                      <a:endParaRPr kumimoji="1" lang="en-US" altLang="ja-JP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5186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0x03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true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1 byte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1" lang="ja-JP" altLang="en-US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Marker</a:t>
                      </a:r>
                      <a:r>
                        <a:rPr kumimoji="1" lang="ja-JP" alt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のみ</a:t>
                      </a:r>
                    </a:p>
                  </a:txBody>
                  <a:tcPr/>
                </a:tc>
              </a:tr>
              <a:tr h="345186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0x04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1" lang="ja-JP" alt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～</a:t>
                      </a: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5 byte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1" lang="ja-JP" altLang="en-US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可変長（データ精度は</a:t>
                      </a: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29bit</a:t>
                      </a:r>
                      <a:r>
                        <a:rPr kumimoji="1" lang="ja-JP" alt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5186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0x05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double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9 byte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IEEE754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5186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0x06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string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2 ~ 2</a:t>
                      </a:r>
                      <a:r>
                        <a:rPr kumimoji="1" lang="en-US" altLang="ja-JP" b="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 byte</a:t>
                      </a:r>
                      <a:endParaRPr kumimoji="1" lang="ja-JP" altLang="en-US" b="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1" lang="ja-JP" altLang="en-US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UTF-8</a:t>
                      </a:r>
                      <a:r>
                        <a:rPr kumimoji="1" lang="ja-JP" alt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形式、最大約</a:t>
                      </a: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256MB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5186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0x07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XML-doc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2 ~ 2</a:t>
                      </a:r>
                      <a:r>
                        <a:rPr kumimoji="1" lang="en-US" altLang="ja-JP" b="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 byte</a:t>
                      </a:r>
                      <a:endParaRPr kumimoji="1" lang="ja-JP" altLang="en-US" b="0" baseline="30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kumimoji="1" lang="ja-JP" altLang="en-US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XMLDocument ※</a:t>
                      </a:r>
                      <a:r>
                        <a:rPr kumimoji="1" lang="ja-JP" alt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下位互換用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5186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0x08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date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9 byte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1970/1/1</a:t>
                      </a:r>
                      <a:r>
                        <a:rPr kumimoji="1" lang="ja-JP" alt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からの経過ミリ秒</a:t>
                      </a:r>
                      <a:endParaRPr kumimoji="1" lang="en-US" altLang="ja-JP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5186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0x09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array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kumimoji="1" lang="ja-JP" altLang="en-US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疎と密な内部構造を持つ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5186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0x0A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object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OT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ArrayCollection, </a:t>
                      </a:r>
                      <a:r>
                        <a:rPr kumimoji="1" lang="ja-JP" alt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ユーザ定義クラス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5186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0x0B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XML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2 ~ 2</a:t>
                      </a:r>
                      <a:r>
                        <a:rPr kumimoji="1" lang="en-US" altLang="ja-JP" b="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 byte</a:t>
                      </a:r>
                      <a:endParaRPr kumimoji="1" lang="ja-JP" altLang="en-US" b="0" baseline="30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kumimoji="1" lang="ja-JP" altLang="en-US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XML(E4X)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5186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0x0C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ByteArray</a:t>
                      </a:r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2 ~ 2</a:t>
                      </a:r>
                      <a:r>
                        <a:rPr kumimoji="1" lang="en-US" altLang="ja-JP" b="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 byte</a:t>
                      </a:r>
                      <a:endParaRPr kumimoji="1" lang="ja-JP" altLang="en-US" b="0" baseline="30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kumimoji="1" lang="ja-JP" altLang="en-US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79845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AMF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ja-JP" altLang="en-US" dirty="0" smtClean="0"/>
              <a:t>では、３種類の参照情報を管理している。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文字列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オブジェクト</a:t>
            </a:r>
            <a:r>
              <a:rPr lang="en-US" altLang="ja-JP" dirty="0" smtClean="0"/>
              <a:t>(Object, Array, Date, XML, ByteArray)</a:t>
            </a:r>
          </a:p>
          <a:p>
            <a:pPr lvl="1"/>
            <a:r>
              <a:rPr lang="en-US" altLang="ja-JP" dirty="0" smtClean="0"/>
              <a:t>Traits</a:t>
            </a:r>
            <a:r>
              <a:rPr lang="ja-JP" altLang="en-US" dirty="0" smtClean="0"/>
              <a:t>情報（オブジェクトの型情報）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プロパティー名リストのようなもの</a:t>
            </a:r>
            <a:endParaRPr lang="en-US" altLang="ja-JP" dirty="0" smtClean="0"/>
          </a:p>
          <a:p>
            <a:pPr lvl="1"/>
            <a:endParaRPr lang="en-US" altLang="ja-JP" dirty="0"/>
          </a:p>
          <a:p>
            <a:r>
              <a:rPr lang="ja-JP" altLang="en-US" dirty="0" smtClean="0"/>
              <a:t>既出の文字列は、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2~5</a:t>
            </a:r>
            <a:r>
              <a:rPr lang="ja-JP" altLang="en-US" dirty="0" smtClean="0"/>
              <a:t>バイトで送信可能。</a:t>
            </a:r>
            <a:endParaRPr lang="en-US" altLang="ja-JP" dirty="0" smtClean="0"/>
          </a:p>
          <a:p>
            <a:r>
              <a:rPr lang="ja-JP" altLang="en-US" dirty="0" smtClean="0"/>
              <a:t>既出のオブジェクトも、</a:t>
            </a: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 2~5</a:t>
            </a:r>
            <a:r>
              <a:rPr lang="ja-JP" altLang="en-US" dirty="0"/>
              <a:t>バイトで送信可能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 lvl="1"/>
            <a:r>
              <a:rPr lang="ja-JP" altLang="en-US" dirty="0"/>
              <a:t>ただし</a:t>
            </a:r>
            <a:r>
              <a:rPr lang="ja-JP" altLang="en-US" dirty="0" smtClean="0"/>
              <a:t>、同一インスタンスの場合のみ</a:t>
            </a:r>
            <a:endParaRPr lang="en-US" altLang="ja-JP" dirty="0" smtClean="0"/>
          </a:p>
          <a:p>
            <a:r>
              <a:rPr lang="ja-JP" altLang="en-US" dirty="0" smtClean="0"/>
              <a:t>既出の</a:t>
            </a:r>
            <a:r>
              <a:rPr lang="en-US" altLang="ja-JP" dirty="0" smtClean="0"/>
              <a:t>Traits</a:t>
            </a:r>
            <a:r>
              <a:rPr lang="ja-JP" altLang="en-US" dirty="0" smtClean="0"/>
              <a:t>情報も、</a:t>
            </a: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2~5</a:t>
            </a:r>
            <a:r>
              <a:rPr lang="ja-JP" altLang="en-US" dirty="0"/>
              <a:t>バイトで送信可能。</a:t>
            </a: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400" dirty="0" smtClean="0"/>
              <a:t>参照テーブル</a:t>
            </a:r>
            <a:endParaRPr kumimoji="1" lang="ja-JP" sz="4400" dirty="0"/>
          </a:p>
        </p:txBody>
      </p:sp>
    </p:spTree>
    <p:extLst>
      <p:ext uri="{BB962C8B-B14F-4D97-AF65-F5344CB8AC3E}">
        <p14:creationId xmlns:p14="http://schemas.microsoft.com/office/powerpoint/2010/main" val="42689040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898971" y="2420888"/>
            <a:ext cx="71417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altLang="ja-JP" sz="5400" b="1" dirty="0" smtClean="0">
                <a:ln/>
                <a:solidFill>
                  <a:schemeClr val="accent3"/>
                </a:solidFill>
              </a:rPr>
              <a:t>AMF3</a:t>
            </a:r>
            <a:r>
              <a:rPr lang="ja-JP" altLang="en-US" sz="5400" b="1" dirty="0" smtClean="0">
                <a:ln/>
                <a:solidFill>
                  <a:schemeClr val="accent3"/>
                </a:solidFill>
              </a:rPr>
              <a:t>データ構成編</a:t>
            </a:r>
            <a:endParaRPr lang="en-US" altLang="ja-JP" sz="5400" b="1" dirty="0" smtClean="0">
              <a:ln/>
              <a:solidFill>
                <a:schemeClr val="accent3"/>
              </a:solidFill>
            </a:endParaRPr>
          </a:p>
          <a:p>
            <a:pPr algn="ctr"/>
            <a:r>
              <a:rPr lang="ja-JP" altLang="en-US" sz="5400" b="1" dirty="0" smtClean="0">
                <a:ln/>
                <a:solidFill>
                  <a:schemeClr val="accent3"/>
                </a:solidFill>
              </a:rPr>
              <a:t>～終了～</a:t>
            </a:r>
            <a:endParaRPr lang="ja-JP" altLang="en-US" sz="5400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1577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一般的なプレゼンテーション">
  <a:themeElements>
    <a:clrScheme name="白系配色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FFFFFF"/>
      </a:hlink>
      <a:folHlink>
        <a:srgbClr val="FFFFF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42000"/>
                <a:hueMod val="100000"/>
                <a:satMod val="100000"/>
              </a:schemeClr>
              <a:schemeClr val="phClr">
                <a:tint val="4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1431</Words>
  <Application>Microsoft Office PowerPoint</Application>
  <PresentationFormat>画面に合わせる (4:3)</PresentationFormat>
  <Paragraphs>425</Paragraphs>
  <Slides>19</Slides>
  <Notes>19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0" baseType="lpstr">
      <vt:lpstr>一般的なプレゼンテーション</vt:lpstr>
      <vt:lpstr> AMF3の真実</vt:lpstr>
      <vt:lpstr>はじめに</vt:lpstr>
      <vt:lpstr>What is AMF3?</vt:lpstr>
      <vt:lpstr>AMF3の立ち位置</vt:lpstr>
      <vt:lpstr>AMF3バイト配列を読む！ (文字列)</vt:lpstr>
      <vt:lpstr>AMF3バイト配列を読む！ (配列)</vt:lpstr>
      <vt:lpstr>AMF3の内部データ形式</vt:lpstr>
      <vt:lpstr>参照テーブル</vt:lpstr>
      <vt:lpstr>PowerPoint プレゼンテーション</vt:lpstr>
      <vt:lpstr>整数 (int)のEncodeサイズ</vt:lpstr>
      <vt:lpstr>整数 (long)のEncodeサイズ</vt:lpstr>
      <vt:lpstr>オブジェクトのEncodeサイズ(１)</vt:lpstr>
      <vt:lpstr>オブジェクトのEncodeサイズ(２)</vt:lpstr>
      <vt:lpstr>オブジェクトのEncodeサイズ(３)</vt:lpstr>
      <vt:lpstr>オブジェクトのEncodeサイズ(４)</vt:lpstr>
      <vt:lpstr>AMF3は圧縮形式なの？</vt:lpstr>
      <vt:lpstr>新データタイプ</vt:lpstr>
      <vt:lpstr>BlazeDSが微妙な件…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2009-05-20T16:24:14Z</dcterms:created>
  <dcterms:modified xsi:type="dcterms:W3CDTF">2011-04-16T00:18:44Z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TC101079711041</vt:lpwstr>
  </property>
</Properties>
</file>