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07" r:id="rId2"/>
    <p:sldId id="257" r:id="rId3"/>
    <p:sldId id="312" r:id="rId4"/>
    <p:sldId id="289" r:id="rId5"/>
    <p:sldId id="295" r:id="rId6"/>
    <p:sldId id="318" r:id="rId7"/>
    <p:sldId id="288" r:id="rId8"/>
    <p:sldId id="293" r:id="rId9"/>
    <p:sldId id="319" r:id="rId10"/>
    <p:sldId id="292" r:id="rId11"/>
    <p:sldId id="313" r:id="rId12"/>
    <p:sldId id="320" r:id="rId13"/>
    <p:sldId id="323" r:id="rId14"/>
    <p:sldId id="322" r:id="rId15"/>
    <p:sldId id="321" r:id="rId16"/>
    <p:sldId id="301" r:id="rId17"/>
    <p:sldId id="298" r:id="rId18"/>
    <p:sldId id="291" r:id="rId19"/>
    <p:sldId id="31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93FF"/>
    <a:srgbClr val="B3B3FF"/>
    <a:srgbClr val="1919FF"/>
    <a:srgbClr val="6161FF"/>
    <a:srgbClr val="0000B0"/>
    <a:srgbClr val="2C13C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79" autoAdjust="0"/>
    <p:restoredTop sz="9470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9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D989-27B9-43FA-918D-BFE39E0E0F45}" type="datetimeFigureOut">
              <a:rPr kumimoji="1" lang="ja-JP" altLang="en-US" smtClean="0"/>
              <a:pPr/>
              <a:t>2011/4/16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47CAE-C3D9-4BAD-B0E4-28D757E25C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145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E28287AA-0D99-42CE-A71B-10FA9908BBF8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D7C167DB-EFF0-400D-96A1-6799F871DE5B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97022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</a:t>
            </a:fld>
            <a:endParaRPr kumimoji="1" 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10</a:t>
            </a:fld>
            <a:endParaRPr kumimoji="1" 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11</a:t>
            </a:fld>
            <a:endParaRPr kumimoji="1" 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12</a:t>
            </a:fld>
            <a:endParaRPr kumimoji="1" 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13</a:t>
            </a:fld>
            <a:endParaRPr kumimoji="1" 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14</a:t>
            </a:fld>
            <a:endParaRPr kumimoji="1" 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15</a:t>
            </a:fld>
            <a:endParaRPr kumimoji="1" 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16</a:t>
            </a:fld>
            <a:endParaRPr kumimoji="1" 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17</a:t>
            </a:fld>
            <a:endParaRPr kumimoji="1" 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18</a:t>
            </a:fld>
            <a:endParaRPr kumimoji="1" 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19</a:t>
            </a:fld>
            <a:endParaRPr kumimoji="1" 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2</a:t>
            </a:fld>
            <a:endParaRPr kumimoji="1" 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3</a:t>
            </a:fld>
            <a:endParaRPr kumimoji="1" 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4</a:t>
            </a:fld>
            <a:endParaRPr kumimoji="1" 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5</a:t>
            </a:fld>
            <a:endParaRPr kumimoji="1" 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6</a:t>
            </a:fld>
            <a:endParaRPr kumimoji="1" 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7</a:t>
            </a:fld>
            <a:endParaRPr kumimoji="1" 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8</a:t>
            </a:fld>
            <a:endParaRPr kumimoji="1" 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kumimoji="1" lang="en-US" altLang="ja-JP" smtClean="0"/>
              <a:pPr/>
              <a:t>9</a:t>
            </a:fld>
            <a:endParaRPr kumimoji="1" 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 latinLnBrk="0">
              <a:buNone/>
              <a:defRPr kumimoji="1" lang="ja-JP"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/>
          </a:p>
        </p:txBody>
      </p:sp>
      <p:sp>
        <p:nvSpPr>
          <p:cNvPr id="28" name="Shap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 latinLnBrk="0">
              <a:defRPr kumimoji="1" lang="ja-JP" sz="4800" b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sp>
        <p:nvSpPr>
          <p:cNvPr id="15" name="Shap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16" name="Shap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/>
              <a:pPr algn="ctr"/>
              <a:t>‹#›</a:t>
            </a:fld>
            <a:endParaRPr kumimoji="1" lang="ja-JP"/>
          </a:p>
        </p:txBody>
      </p:sp>
      <p:sp>
        <p:nvSpPr>
          <p:cNvPr id="17" name="Shap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14" name="Shap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15" name="Shap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 latinLnBrk="0">
              <a:defRPr kumimoji="1" lang="ja-JP"/>
            </a:lvl1pPr>
          </a:lstStyle>
          <a:p>
            <a:pPr algn="ctr"/>
            <a:fld id="{CEAB1635-7AB6-4A02-8F63-2344453D2D84}" type="slidenum">
              <a:rPr/>
              <a:pPr algn="ctr"/>
              <a:t>‹#›</a:t>
            </a:fld>
            <a:endParaRPr kumimoji="1" lang="ja-JP"/>
          </a:p>
        </p:txBody>
      </p:sp>
      <p:sp>
        <p:nvSpPr>
          <p:cNvPr id="16" name="Shap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17" name="Shap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kumimoji="1" lang="ja-JP" sz="4800" b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latinLnBrk="0">
              <a:buNone/>
              <a:defRPr kumimoji="1" lang="ja-JP" sz="2000" spc="100" baseline="0">
                <a:solidFill>
                  <a:schemeClr val="tx2"/>
                </a:solidFill>
              </a:defRPr>
            </a:lvl1pPr>
            <a:lvl2pPr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11" name="Shap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13" name="Shap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2600" b="1">
                <a:solidFill>
                  <a:schemeClr val="tx2"/>
                </a:solidFill>
              </a:defRPr>
            </a:lvl1pPr>
            <a:lvl2pPr>
              <a:buNone/>
              <a:defRPr kumimoji="1" lang="ja-JP" sz="2000" b="1"/>
            </a:lvl2pPr>
            <a:lvl3pPr>
              <a:buNone/>
              <a:defRPr kumimoji="1" lang="ja-JP" sz="1800" b="1"/>
            </a:lvl3pPr>
            <a:lvl4pPr>
              <a:buNone/>
              <a:defRPr kumimoji="1" lang="ja-JP" sz="1600" b="1"/>
            </a:lvl4pPr>
            <a:lvl5pPr>
              <a:buNone/>
              <a:defRPr kumimoji="1" lang="ja-JP" sz="1600" b="1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32" name="Shap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34" name="Shap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 latinLnBrk="0">
              <a:defRPr kumimoji="1" lang="ja-JP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12" name="Shap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2600" b="1" baseline="0">
                <a:solidFill>
                  <a:schemeClr val="tx2"/>
                </a:solidFill>
              </a:defRPr>
            </a:lvl1pPr>
            <a:lvl2pPr>
              <a:buNone/>
              <a:defRPr kumimoji="1" lang="ja-JP" sz="2000" b="1"/>
            </a:lvl2pPr>
            <a:lvl3pPr>
              <a:buNone/>
              <a:defRPr kumimoji="1" lang="ja-JP" sz="1800" b="1"/>
            </a:lvl3pPr>
            <a:lvl4pPr>
              <a:buNone/>
              <a:defRPr kumimoji="1" lang="ja-JP" sz="1600" b="1"/>
            </a:lvl4pPr>
            <a:lvl5pPr>
              <a:buNone/>
              <a:defRPr kumimoji="1" lang="ja-JP" sz="1600" b="1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/>
              <a:pPr/>
              <a:t>‹#›</a:t>
            </a:fld>
            <a:endParaRPr kumimoji="1" lang="ja-JP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 latinLnBrk="0">
              <a:lnSpc>
                <a:spcPts val="2400"/>
              </a:lnSpc>
              <a:spcAft>
                <a:spcPts val="1000"/>
              </a:spcAft>
              <a:buNone/>
              <a:defRPr kumimoji="1" lang="ja-JP" sz="1600">
                <a:solidFill>
                  <a:schemeClr val="tx2"/>
                </a:solidFill>
              </a:defRPr>
            </a:lvl1pPr>
            <a:lvl2pPr>
              <a:buNone/>
              <a:defRPr kumimoji="1" lang="ja-JP" sz="1200"/>
            </a:lvl2pPr>
            <a:lvl3pPr>
              <a:buNone/>
              <a:defRPr kumimoji="1" lang="ja-JP" sz="1000"/>
            </a:lvl3pPr>
            <a:lvl4pPr>
              <a:buNone/>
              <a:defRPr kumimoji="1" lang="ja-JP" sz="900"/>
            </a:lvl4pPr>
            <a:lvl5pPr>
              <a:buNone/>
              <a:defRPr kumimoji="1" lang="ja-JP" sz="9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31" name="Shap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 latinLnBrk="0">
              <a:buNone/>
              <a:defRPr kumimoji="1" lang="ja-JP"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8" name="Shap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/>
              <a:pPr algn="ctr"/>
              <a:t>‹#›</a:t>
            </a:fld>
            <a:endParaRPr kumimoji="1" lang="ja-JP"/>
          </a:p>
        </p:txBody>
      </p:sp>
      <p:sp>
        <p:nvSpPr>
          <p:cNvPr id="10" name="Shap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1" lang="ja-JP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 latinLnBrk="0">
              <a:buNone/>
              <a:defRPr kumimoji="1" lang="ja-JP"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 latinLnBrk="0">
              <a:buNone/>
              <a:defRPr kumimoji="1" lang="ja-JP" sz="32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 latinLnBrk="0">
              <a:lnSpc>
                <a:spcPts val="2400"/>
              </a:lnSpc>
              <a:spcAft>
                <a:spcPts val="1000"/>
              </a:spcAft>
              <a:buFontTx/>
              <a:buNone/>
              <a:defRPr kumimoji="1" lang="ja-JP" sz="1600" b="0">
                <a:solidFill>
                  <a:schemeClr val="tx2"/>
                </a:solidFill>
              </a:defRPr>
            </a:lvl1pPr>
            <a:lvl2pPr>
              <a:defRPr kumimoji="1" lang="ja-JP" sz="1200"/>
            </a:lvl2pPr>
            <a:lvl3pPr>
              <a:defRPr kumimoji="1" lang="ja-JP" sz="1000"/>
            </a:lvl3pPr>
            <a:lvl4pPr>
              <a:defRPr kumimoji="1" lang="ja-JP" sz="900"/>
            </a:lvl4pPr>
            <a:lvl5pPr>
              <a:defRPr kumimoji="1" lang="ja-JP" sz="9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8" name="Shap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/>
              <a:pPr/>
              <a:t>2006/9/6</a:t>
            </a:fld>
            <a:endParaRPr kumimoji="1" lang="ja-JP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/>
              <a:pPr algn="ctr"/>
              <a:t>‹#›</a:t>
            </a:fld>
            <a:endParaRPr kumimoji="1" lang="ja-JP"/>
          </a:p>
        </p:txBody>
      </p:sp>
      <p:sp>
        <p:nvSpPr>
          <p:cNvPr id="10" name="Shap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kumimoji="1" lang="ja-JP"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/>
              <a:pPr/>
              <a:t>2006/9/6</a:t>
            </a:fld>
            <a:endParaRPr kumimoji="1" lang="ja-JP" sz="120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latinLnBrk="0">
              <a:defRPr kumimoji="1" lang="ja-JP" sz="1200">
                <a:solidFill>
                  <a:schemeClr val="tx2"/>
                </a:solidFill>
              </a:defRPr>
            </a:lvl1pPr>
          </a:lstStyle>
          <a:p>
            <a:pPr algn="r"/>
            <a:endParaRPr kumimoji="1" lang="ja-JP" sz="120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latinLnBrk="0">
              <a:defRPr kumimoji="1" lang="ja-JP"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/>
              <a:pPr algn="ctr"/>
              <a:t>‹#›</a:t>
            </a:fld>
            <a:endParaRPr kumimoji="1" lang="ja-JP" sz="1600" baseline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1" lang="ja-JP"/>
              <a:t>マスタ タイトルの書式設定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1" lang="ja-JP" sz="4200" b="0" kern="1200" spc="-100" baseline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1" lang="ja-JP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1" lang="ja-JP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1" lang="ja-JP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1" lang="ja-JP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1" lang="ja-JP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1" lang="ja-JP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1" lang="ja-JP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1" lang="ja-JP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1" lang="ja-JP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ource.adobe.com/wiki/download/attachments/1114283/JP_amf3_spec_121207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pensource.adobe.com/wiki/download/attachments/1114283/amf3_spec_05_05_08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143512"/>
            <a:ext cx="8305800" cy="1143000"/>
          </a:xfrm>
        </p:spPr>
        <p:txBody>
          <a:bodyPr anchor="b"/>
          <a:lstStyle/>
          <a:p>
            <a:pPr algn="r"/>
            <a:r>
              <a:rPr kumimoji="1" lang="en-US" altLang="ja-JP" sz="1400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FxUG in Toyama</a:t>
            </a:r>
            <a:r>
              <a:rPr lang="ja-JP" altLang="en-US" sz="1400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1400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#3	2011.4.16</a:t>
            </a:r>
            <a:endParaRPr kumimoji="1" lang="ja-JP" sz="1400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664" y="1776054"/>
            <a:ext cx="8305800" cy="1580938"/>
          </a:xfrm>
        </p:spPr>
        <p:txBody>
          <a:bodyPr/>
          <a:lstStyle/>
          <a:p>
            <a:r>
              <a:rPr lang="en-US" altLang="ja-JP" sz="60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80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AMF3</a:t>
            </a:r>
            <a:r>
              <a:rPr lang="ja-JP" altLang="en-US" sz="60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の</a:t>
            </a:r>
            <a:r>
              <a:rPr lang="ja-JP" altLang="en-US" sz="72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真実</a:t>
            </a:r>
            <a:endParaRPr kumimoji="1" lang="ja-JP" sz="72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96360" y="4302224"/>
            <a:ext cx="8305800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1" lang="en-US" altLang="ja-JP" sz="2200" b="0" i="0" u="none" strike="noStrike" kern="1200" cap="none" spc="100" normalizeH="0" baseline="0" noProof="0" dirty="0" smtClean="0">
                <a:ln>
                  <a:noFill/>
                </a:ln>
                <a:solidFill>
                  <a:srgbClr val="9393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Presented by wacky</a:t>
            </a:r>
            <a:endParaRPr kumimoji="1" lang="ja-JP" sz="2200" b="0" i="0" u="none" strike="noStrike" kern="1200" cap="none" spc="100" normalizeH="0" baseline="0" noProof="0" dirty="0">
              <a:ln>
                <a:noFill/>
              </a:ln>
              <a:solidFill>
                <a:srgbClr val="9393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0677" y="3717032"/>
            <a:ext cx="8305800" cy="432048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 fontScale="550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lang="ja-JP" sz="4800" b="0" kern="1200" spc="-100" baseline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knowledge of AMF implementation.</a:t>
            </a:r>
            <a:endParaRPr lang="en-US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2904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整数</a:t>
            </a:r>
            <a:r>
              <a:rPr lang="en-US" altLang="ja-JP" dirty="0" smtClean="0"/>
              <a:t>(int)</a:t>
            </a:r>
            <a:r>
              <a:rPr lang="ja-JP" altLang="en-US" dirty="0" smtClean="0"/>
              <a:t>は可変バイトで</a:t>
            </a:r>
            <a:r>
              <a:rPr lang="en-US" altLang="ja-JP" dirty="0" smtClean="0"/>
              <a:t>Encode</a:t>
            </a:r>
            <a:r>
              <a:rPr lang="ja-JP" altLang="en-US" dirty="0" smtClean="0"/>
              <a:t>される。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整数 </a:t>
            </a:r>
            <a:r>
              <a:rPr lang="en-US" altLang="ja-JP" sz="4400" dirty="0" smtClean="0"/>
              <a:t>(int)</a:t>
            </a:r>
            <a:r>
              <a:rPr lang="ja-JP" altLang="en-US" sz="4400" dirty="0" smtClean="0"/>
              <a:t>の</a:t>
            </a:r>
            <a:r>
              <a:rPr lang="en-US" altLang="ja-JP" sz="4400" dirty="0" smtClean="0"/>
              <a:t>Encode</a:t>
            </a:r>
            <a:r>
              <a:rPr lang="ja-JP" altLang="en-US" sz="4400" dirty="0" smtClean="0"/>
              <a:t>サイズ</a:t>
            </a:r>
            <a:endParaRPr kumimoji="1" lang="ja-JP" sz="4400" dirty="0"/>
          </a:p>
        </p:txBody>
      </p:sp>
      <p:graphicFrame>
        <p:nvGraphicFramePr>
          <p:cNvPr id="4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373273"/>
              </p:ext>
            </p:extLst>
          </p:nvPr>
        </p:nvGraphicFramePr>
        <p:xfrm>
          <a:off x="755576" y="2060848"/>
          <a:ext cx="7704856" cy="29260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024336"/>
                <a:gridCol w="2880320"/>
                <a:gridCol w="987136"/>
                <a:gridCol w="813064"/>
              </a:tblGrid>
              <a:tr h="3451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kumimoji="1" lang="ja-JP" altLang="en-US" dirty="0" smtClean="0"/>
                        <a:t>進表記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1" lang="ja-JP" altLang="en-US" dirty="0" smtClean="0"/>
                        <a:t>進表記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Size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0x80000000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0xEFFFFFFF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-2147483648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-268435755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double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9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0xF0000000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0xFFFFFFFF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 -268435456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               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5 byte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0x00000000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0x0000007F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0 </a:t>
                      </a:r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～               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0x00000080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0x00003FFF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128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         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16383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0x00004000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0x001FFFFF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16384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～       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2097151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4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0x00200000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0x0FFFFFFF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2097152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 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268435455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5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0x10000000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0x7FFFFFFF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268435456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 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2147483647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double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9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11560" y="522920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</a:rPr>
              <a:t>※</a:t>
            </a:r>
            <a:r>
              <a:rPr lang="en-US" altLang="ja-JP" sz="2400" dirty="0"/>
              <a:t>Size</a:t>
            </a:r>
            <a:r>
              <a:rPr lang="ja-JP" altLang="en-US" sz="2400" dirty="0"/>
              <a:t>は</a:t>
            </a:r>
            <a:r>
              <a:rPr lang="en-US" altLang="ja-JP" sz="2400" dirty="0"/>
              <a:t>Marker</a:t>
            </a:r>
            <a:r>
              <a:rPr lang="ja-JP" altLang="en-US" sz="2400" dirty="0"/>
              <a:t>に必要な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1 byte</a:t>
            </a:r>
            <a:r>
              <a:rPr lang="ja-JP" altLang="en-US" sz="2400" dirty="0"/>
              <a:t>を含む。</a:t>
            </a:r>
            <a:endParaRPr lang="en-US" altLang="ja-JP" sz="2400" dirty="0"/>
          </a:p>
          <a:p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</a:rPr>
              <a:t>※</a:t>
            </a:r>
            <a:r>
              <a:rPr lang="en-US" altLang="ja-JP" sz="2400" dirty="0"/>
              <a:t>int</a:t>
            </a:r>
            <a:r>
              <a:rPr lang="ja-JP" altLang="en-US" sz="2400" dirty="0"/>
              <a:t>領域全体での平均サイズは、実は約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8.5 byte</a:t>
            </a:r>
            <a:r>
              <a:rPr lang="en-US" altLang="ja-JP" sz="2400" dirty="0" smtClean="0"/>
              <a:t>…</a:t>
            </a:r>
            <a:endParaRPr lang="en-US" altLang="ja-JP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</a:rPr>
              <a:t>※</a:t>
            </a:r>
            <a:r>
              <a:rPr lang="en-US" altLang="ja-JP" sz="2400" dirty="0" smtClean="0"/>
              <a:t>Vector</a:t>
            </a:r>
            <a:r>
              <a:rPr lang="ja-JP" altLang="en-US" sz="2400" dirty="0"/>
              <a:t>内の</a:t>
            </a:r>
            <a:r>
              <a:rPr lang="en-US" altLang="ja-JP" sz="2400" dirty="0"/>
              <a:t>int</a:t>
            </a:r>
            <a:r>
              <a:rPr lang="ja-JP" altLang="en-US" sz="2400" dirty="0"/>
              <a:t>は固定バイト</a:t>
            </a:r>
            <a:r>
              <a:rPr lang="en-US" altLang="ja-JP" sz="2400" dirty="0"/>
              <a:t>(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4 byte)</a:t>
            </a:r>
            <a:r>
              <a:rPr lang="ja-JP" altLang="en-US" sz="2400" dirty="0">
                <a:latin typeface="Times New Roman" pitchFamily="18" charset="0"/>
                <a:cs typeface="Times New Roman" pitchFamily="18" charset="0"/>
              </a:rPr>
              <a:t>となる。</a:t>
            </a:r>
            <a:endParaRPr lang="en-US" altLang="ja-JP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57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整数</a:t>
            </a:r>
            <a:r>
              <a:rPr lang="en-US" altLang="ja-JP" dirty="0" smtClean="0"/>
              <a:t>(long)</a:t>
            </a:r>
            <a:r>
              <a:rPr lang="ja-JP" altLang="en-US" dirty="0" smtClean="0"/>
              <a:t>は固定で</a:t>
            </a:r>
            <a:r>
              <a:rPr lang="en-US" altLang="ja-JP" dirty="0" smtClean="0"/>
              <a:t>Marker + 8</a:t>
            </a:r>
            <a:r>
              <a:rPr lang="ja-JP" altLang="en-US" dirty="0" smtClean="0"/>
              <a:t>バイトに</a:t>
            </a:r>
            <a:r>
              <a:rPr lang="en-US" altLang="ja-JP" dirty="0" smtClean="0"/>
              <a:t>Encode</a:t>
            </a:r>
          </a:p>
          <a:p>
            <a:r>
              <a:rPr lang="ja-JP" altLang="en-US" dirty="0" smtClean="0"/>
              <a:t>ただし、形式は</a:t>
            </a:r>
            <a:r>
              <a:rPr lang="en-US" altLang="ja-JP" dirty="0" smtClean="0"/>
              <a:t>double</a:t>
            </a:r>
            <a:r>
              <a:rPr lang="ja-JP" altLang="en-US" dirty="0" smtClean="0"/>
              <a:t>形式。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つまり、桁落ちします</a:t>
            </a:r>
            <a:r>
              <a:rPr lang="en-US" altLang="ja-JP" dirty="0" smtClean="0"/>
              <a:t>…</a:t>
            </a:r>
          </a:p>
          <a:p>
            <a:r>
              <a:rPr lang="en-US" altLang="ja-JP" dirty="0" smtClean="0"/>
              <a:t>long</a:t>
            </a:r>
            <a:r>
              <a:rPr lang="ja-JP" altLang="en-US" dirty="0" smtClean="0"/>
              <a:t>の範囲</a:t>
            </a:r>
            <a:r>
              <a:rPr lang="en-US" altLang="ja-JP" dirty="0" smtClean="0"/>
              <a:t>(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altLang="ja-JP" dirty="0" smtClean="0"/>
              <a:t>bit)</a:t>
            </a:r>
            <a:endParaRPr lang="en-US" altLang="ja-JP" dirty="0"/>
          </a:p>
          <a:p>
            <a:pPr lvl="1"/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9223372036854775808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9223372036854775807</a:t>
            </a:r>
          </a:p>
          <a:p>
            <a:r>
              <a:rPr lang="ja-JP" altLang="en-US" dirty="0" smtClean="0"/>
              <a:t>正しく</a:t>
            </a:r>
            <a:r>
              <a:rPr lang="en-US" altLang="ja-JP" dirty="0" smtClean="0"/>
              <a:t>Encode</a:t>
            </a:r>
            <a:r>
              <a:rPr lang="ja-JP" altLang="en-US" dirty="0" smtClean="0"/>
              <a:t>→</a:t>
            </a:r>
            <a:r>
              <a:rPr lang="en-US" altLang="ja-JP" dirty="0" smtClean="0"/>
              <a:t>Decode</a:t>
            </a:r>
            <a:r>
              <a:rPr lang="ja-JP" altLang="en-US" dirty="0" smtClean="0"/>
              <a:t>できる範囲</a:t>
            </a:r>
            <a:r>
              <a:rPr lang="en-US" altLang="ja-JP" dirty="0" smtClean="0"/>
              <a:t>(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n-US" altLang="ja-JP" dirty="0" smtClean="0"/>
              <a:t>bit)</a:t>
            </a: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-9007199254740992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9007199254740992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整数 </a:t>
            </a:r>
            <a:r>
              <a:rPr lang="en-US" altLang="ja-JP" sz="4400" dirty="0" smtClean="0"/>
              <a:t>(long)</a:t>
            </a:r>
            <a:r>
              <a:rPr lang="ja-JP" altLang="en-US" sz="4400" dirty="0" smtClean="0"/>
              <a:t>の</a:t>
            </a:r>
            <a:r>
              <a:rPr lang="en-US" altLang="ja-JP" sz="4400" dirty="0" smtClean="0"/>
              <a:t>Encode</a:t>
            </a:r>
            <a:r>
              <a:rPr lang="ja-JP" altLang="en-US" sz="4400" dirty="0" smtClean="0"/>
              <a:t>サイズ</a:t>
            </a:r>
            <a:endParaRPr kumimoji="1" lang="ja-JP" sz="4400" dirty="0"/>
          </a:p>
        </p:txBody>
      </p:sp>
      <p:sp>
        <p:nvSpPr>
          <p:cNvPr id="5" name="正方形/長方形 4"/>
          <p:cNvSpPr/>
          <p:nvPr/>
        </p:nvSpPr>
        <p:spPr>
          <a:xfrm>
            <a:off x="500034" y="5949280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latin typeface="Times New Roman" pitchFamily="18" charset="0"/>
                <a:cs typeface="Times New Roman" pitchFamily="18" charset="0"/>
              </a:rPr>
              <a:t>※</a:t>
            </a:r>
            <a:r>
              <a:rPr lang="ja-JP" altLang="en-US" sz="2400" b="1" dirty="0" smtClean="0">
                <a:latin typeface="Times New Roman" pitchFamily="18" charset="0"/>
                <a:cs typeface="Times New Roman" pitchFamily="18" charset="0"/>
              </a:rPr>
              <a:t>元々、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Flex</a:t>
            </a:r>
            <a:r>
              <a:rPr lang="ja-JP" altLang="en-US" sz="2400" dirty="0" smtClean="0"/>
              <a:t>上では表現できない数字だけど</a:t>
            </a:r>
            <a:r>
              <a:rPr lang="en-US" altLang="ja-JP" sz="2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21751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サンプルデータ（異なる値）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 smtClean="0"/>
              <a:t>オブジェクトの</a:t>
            </a:r>
            <a:r>
              <a:rPr lang="en-US" altLang="ja-JP" sz="4400" dirty="0" smtClean="0"/>
              <a:t>Encode</a:t>
            </a:r>
            <a:r>
              <a:rPr lang="ja-JP" altLang="en-US" sz="4400" dirty="0" smtClean="0"/>
              <a:t>サイズ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１</a:t>
            </a:r>
            <a:r>
              <a:rPr lang="en-US" altLang="ja-JP" sz="4400" dirty="0" smtClean="0"/>
              <a:t>)</a:t>
            </a:r>
            <a:endParaRPr kumimoji="1" lang="ja-JP" sz="4400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2060848"/>
            <a:ext cx="6552728" cy="41764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// Sample: Dynamic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値</a:t>
            </a:r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target:Array = [];</a:t>
            </a: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(var k:int = 0; k &lt; 1000; k++) {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target.push({ index: k, message: "Message" + k });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// Sample: Sealed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値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target:Array = [];</a:t>
            </a: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(var k:int = 0; k &lt; 1000; k++) {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target.push(new Bean(k, "Message" + k));</a:t>
            </a: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13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サンプルデータ（同じ値、別インスタンス）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 smtClean="0"/>
              <a:t>オブジェクトの</a:t>
            </a:r>
            <a:r>
              <a:rPr lang="en-US" altLang="ja-JP" sz="4400" dirty="0" smtClean="0"/>
              <a:t>Encode</a:t>
            </a:r>
            <a:r>
              <a:rPr lang="ja-JP" altLang="en-US" sz="4400" dirty="0" smtClean="0"/>
              <a:t>サイズ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２</a:t>
            </a:r>
            <a:r>
              <a:rPr lang="en-US" altLang="ja-JP" sz="4400" dirty="0" smtClean="0"/>
              <a:t>)</a:t>
            </a:r>
            <a:endParaRPr kumimoji="1" lang="ja-JP" sz="4400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2060848"/>
            <a:ext cx="6552728" cy="41764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// Sample: Dynamic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値</a:t>
            </a:r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target:Array = [];</a:t>
            </a: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(var k:int = 0; k &lt; 1000; k++) {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target.push({ index: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999,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message: "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Message999"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});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// Sample: Sealed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値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target:Array = [];</a:t>
            </a: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(var k:int = 0; k &lt; 1000; k++) {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target.push(new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Bean(999,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Message999"));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23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サンプルデータ（同一インスタンス</a:t>
            </a:r>
            <a:r>
              <a:rPr lang="ja-JP" altLang="en-US" dirty="0"/>
              <a:t>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 smtClean="0"/>
              <a:t>オブジェクトの</a:t>
            </a:r>
            <a:r>
              <a:rPr lang="en-US" altLang="ja-JP" sz="4400" dirty="0" smtClean="0"/>
              <a:t>Encode</a:t>
            </a:r>
            <a:r>
              <a:rPr lang="ja-JP" altLang="en-US" sz="4400" dirty="0" smtClean="0"/>
              <a:t>サイズ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３</a:t>
            </a:r>
            <a:r>
              <a:rPr lang="en-US" altLang="ja-JP" sz="4400" dirty="0" smtClean="0"/>
              <a:t>)</a:t>
            </a:r>
            <a:endParaRPr kumimoji="1" lang="ja-JP" sz="4400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2060848"/>
            <a:ext cx="6552728" cy="41764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// Sample: Dynamic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値</a:t>
            </a:r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target:Array = [];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item:Object =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{ index: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999,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message: "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Message999" };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for (var k:int = 0; k &lt; 1000; k++) {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target.push(item);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// Sample: Sealed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値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target:Array = [];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var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item:Bean =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Bean(999,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Message999");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for (var k:int = 0; k &lt; 1000; k++) {</a:t>
            </a:r>
          </a:p>
          <a:p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target.push(item);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36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 smtClean="0"/>
              <a:t>オブジェクトの</a:t>
            </a:r>
            <a:r>
              <a:rPr lang="en-US" altLang="ja-JP" sz="4400" dirty="0" smtClean="0"/>
              <a:t>Encode</a:t>
            </a:r>
            <a:r>
              <a:rPr lang="ja-JP" altLang="en-US" sz="4400" dirty="0" smtClean="0"/>
              <a:t>サイズ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４</a:t>
            </a:r>
            <a:r>
              <a:rPr lang="en-US" altLang="ja-JP" sz="4400" dirty="0" smtClean="0"/>
              <a:t>)</a:t>
            </a:r>
            <a:endParaRPr kumimoji="1" lang="ja-JP" sz="4400" dirty="0"/>
          </a:p>
        </p:txBody>
      </p:sp>
      <p:graphicFrame>
        <p:nvGraphicFramePr>
          <p:cNvPr id="5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558387"/>
              </p:ext>
            </p:extLst>
          </p:nvPr>
        </p:nvGraphicFramePr>
        <p:xfrm>
          <a:off x="899592" y="1628800"/>
          <a:ext cx="7488832" cy="44805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024336"/>
                <a:gridCol w="1368152"/>
                <a:gridCol w="1512168"/>
                <a:gridCol w="1584176"/>
              </a:tblGrid>
              <a:tr h="3451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データ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参照未使用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Flash Player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比率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BlazeDS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比率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異なる値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(Dynamic)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32,766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19,779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(60.3%)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16,781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(51.2%)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異なる値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(Sealed)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31,766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16,781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(52.8%)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16,781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(52.8%)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同じ値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(Dynamic)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33,004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10,027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(30.3%)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7,029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(21.2%)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同じ値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(Sealed)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32,004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7,029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(21.9%)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7,029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(21.9%)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同一インスタンス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(Dynamic)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33,004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2,035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(6.1%)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2,034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(6.1%)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同一インスタンス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(Sealed)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32,004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2,034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2,034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(6.3%)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201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/>
          </a:bodyPr>
          <a:lstStyle/>
          <a:p>
            <a:r>
              <a:rPr lang="en-US" altLang="ja-JP" sz="4400" dirty="0" smtClean="0"/>
              <a:t>AMF3</a:t>
            </a:r>
            <a:r>
              <a:rPr lang="ja-JP" altLang="en-US" sz="4400" dirty="0" smtClean="0"/>
              <a:t>は圧縮形式なの？</a:t>
            </a:r>
            <a:endParaRPr kumimoji="1" lang="ja-JP" sz="4400" dirty="0"/>
          </a:p>
        </p:txBody>
      </p:sp>
      <p:graphicFrame>
        <p:nvGraphicFramePr>
          <p:cNvPr id="4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835195"/>
              </p:ext>
            </p:extLst>
          </p:nvPr>
        </p:nvGraphicFramePr>
        <p:xfrm>
          <a:off x="539552" y="1988840"/>
          <a:ext cx="8064895" cy="44805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160240"/>
                <a:gridCol w="1368152"/>
                <a:gridCol w="1512168"/>
                <a:gridCol w="1512168"/>
                <a:gridCol w="1512167"/>
              </a:tblGrid>
              <a:tr h="34518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参照未使用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参照未使用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(Compress)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Flash Player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Flash Player</a:t>
                      </a:r>
                    </a:p>
                    <a:p>
                      <a:pPr algn="ctr"/>
                      <a:r>
                        <a:rPr kumimoji="1" lang="en-US" altLang="ja-JP" dirty="0" smtClean="0"/>
                        <a:t>(Compress)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異なる値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(Dynamic)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32,766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5,029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(15.3%)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19,779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(60.3%)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3,726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(11.3%)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異なる値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(Sealed)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31,766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3,947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(12.4%)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16,781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(52.8%)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3,695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(11.6%)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同じ値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(Dynamic)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33,004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161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10,027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(30.3%)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91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(0.2%)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同じ値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(Sealed)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32,004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7,029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(21.9%)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81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(0.2%)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同一インスタンス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(Dynamic)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33,004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161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2,035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(6.1%)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r>
                        <a:rPr kumimoji="1" lang="en-US" altLang="ja-JP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(0.1%)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同一インスタンス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(Sealed)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32,004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144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2,034 byte</a:t>
                      </a:r>
                    </a:p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(6.3%)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55 byte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(0.1%)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472952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同一データを重複送信しないだけ。圧縮すると減る。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87394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実は、</a:t>
            </a:r>
            <a:r>
              <a:rPr lang="en-US" altLang="ja-JP" dirty="0" smtClean="0"/>
              <a:t>AMF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ja-JP" altLang="en-US" dirty="0" smtClean="0"/>
              <a:t>の仕様書に載っていない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新しいデータタイプが存在</a:t>
            </a:r>
            <a:r>
              <a:rPr lang="en-US" altLang="ja-JP" dirty="0" smtClean="0"/>
              <a:t>…</a:t>
            </a:r>
          </a:p>
          <a:p>
            <a:r>
              <a:rPr lang="en-US" altLang="ja-JP" dirty="0" smtClean="0"/>
              <a:t>Flash Player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を使用すると発生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新データタイプ</a:t>
            </a:r>
            <a:endParaRPr kumimoji="1" lang="ja-JP" sz="4400" dirty="0"/>
          </a:p>
        </p:txBody>
      </p:sp>
      <p:graphicFrame>
        <p:nvGraphicFramePr>
          <p:cNvPr id="4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041749"/>
              </p:ext>
            </p:extLst>
          </p:nvPr>
        </p:nvGraphicFramePr>
        <p:xfrm>
          <a:off x="1331640" y="3284984"/>
          <a:ext cx="6768752" cy="22250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008112"/>
                <a:gridCol w="1872208"/>
                <a:gridCol w="576064"/>
                <a:gridCol w="331236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Marker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Data 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Remarks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0x0D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Vector.&lt;int&gt;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要素は固定４バイト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Vector.&lt;uint&gt;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要素は固定４バイト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0x0F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Vector.&lt;Number&gt;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要素は固定８バイト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(double)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0x10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Vector.&lt;Object&gt;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0x11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Dictionary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Flash Player 9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と非互換？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155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Java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対応されていない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Enum: 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文字列にエンコード。デコードは未対応。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Generics: 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無視される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※List&lt;Integer&gt;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とか厳しい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altLang="ja-JP" dirty="0" smtClean="0"/>
              <a:t>Unicode</a:t>
            </a:r>
            <a:r>
              <a:rPr lang="ja-JP" altLang="en-US" dirty="0"/>
              <a:t>の</a:t>
            </a:r>
            <a:r>
              <a:rPr lang="ja-JP" altLang="en-US" dirty="0" smtClean="0"/>
              <a:t>サロゲートペア未対応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Encode: </a:t>
            </a:r>
            <a:r>
              <a:rPr lang="ja-JP" altLang="en-US" dirty="0" smtClean="0"/>
              <a:t>サロゲートペア１文字が、</a:t>
            </a:r>
            <a:r>
              <a:rPr lang="en-US" altLang="ja-JP" dirty="0"/>
              <a:t>6</a:t>
            </a:r>
            <a:r>
              <a:rPr lang="ja-JP" altLang="en-US" dirty="0" smtClean="0"/>
              <a:t>バイト</a:t>
            </a:r>
            <a:r>
              <a:rPr lang="en-US" altLang="ja-JP" dirty="0" smtClean="0"/>
              <a:t>(UTF-8)</a:t>
            </a:r>
            <a:r>
              <a:rPr lang="ja-JP" altLang="en-US" dirty="0" smtClean="0"/>
              <a:t>に</a:t>
            </a:r>
            <a:r>
              <a:rPr lang="en-US" altLang="ja-JP" dirty="0" smtClean="0"/>
              <a:t>Encode</a:t>
            </a:r>
            <a:r>
              <a:rPr lang="ja-JP" altLang="en-US" dirty="0" smtClean="0"/>
              <a:t>されてしまう。</a:t>
            </a:r>
            <a:r>
              <a:rPr lang="en-US" altLang="ja-JP" dirty="0" smtClean="0"/>
              <a:t>※</a:t>
            </a:r>
            <a:r>
              <a:rPr lang="ja-JP" altLang="en-US" dirty="0" smtClean="0"/>
              <a:t>正しくは</a:t>
            </a:r>
            <a:r>
              <a:rPr lang="ja-JP" altLang="en-US" dirty="0"/>
              <a:t>４</a:t>
            </a:r>
            <a:r>
              <a:rPr lang="ja-JP" altLang="en-US" dirty="0" smtClean="0"/>
              <a:t>バイト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Decode: Flash Player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ja-JP" altLang="en-US" dirty="0" smtClean="0"/>
              <a:t>で</a:t>
            </a:r>
            <a:r>
              <a:rPr lang="en-US" altLang="ja-JP" dirty="0" smtClean="0"/>
              <a:t>Encode</a:t>
            </a:r>
            <a:r>
              <a:rPr lang="ja-JP" altLang="en-US" dirty="0" smtClean="0"/>
              <a:t>したサロゲートペアを</a:t>
            </a:r>
            <a:r>
              <a:rPr lang="en-US" altLang="ja-JP" dirty="0" smtClean="0"/>
              <a:t>Decode</a:t>
            </a:r>
            <a:r>
              <a:rPr lang="ja-JP" altLang="en-US" dirty="0" smtClean="0"/>
              <a:t>すると例外が発生。</a:t>
            </a:r>
            <a:endParaRPr lang="en-US" altLang="ja-JP" dirty="0" smtClean="0"/>
          </a:p>
          <a:p>
            <a:r>
              <a:rPr lang="en-US" altLang="ja-JP" dirty="0" smtClean="0"/>
              <a:t>Flash Player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未対応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Vector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を扱えない。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Dictionary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を扱えない。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BlazeDS</a:t>
            </a:r>
            <a:r>
              <a:rPr kumimoji="1" lang="ja-JP" altLang="en-US" sz="4400" dirty="0" smtClean="0"/>
              <a:t>が微妙な件</a:t>
            </a:r>
            <a:r>
              <a:rPr kumimoji="1" lang="en-US" altLang="ja-JP" sz="4400" dirty="0" smtClean="0"/>
              <a:t>…</a:t>
            </a:r>
            <a:endParaRPr kumimoji="1" lang="ja-JP" sz="4400" dirty="0"/>
          </a:p>
        </p:txBody>
      </p:sp>
      <p:sp>
        <p:nvSpPr>
          <p:cNvPr id="4" name="正方形/長方形 3"/>
          <p:cNvSpPr/>
          <p:nvPr/>
        </p:nvSpPr>
        <p:spPr>
          <a:xfrm>
            <a:off x="500034" y="6011996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※BlazeDS-4.0.0.14931</a:t>
            </a:r>
            <a:r>
              <a:rPr lang="ja-JP" altLang="en-US" b="1" dirty="0" smtClean="0"/>
              <a:t>で確認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263321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898971" y="2420888"/>
            <a:ext cx="71417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sz="5400" b="1" dirty="0" smtClean="0">
                <a:ln/>
                <a:solidFill>
                  <a:schemeClr val="accent3"/>
                </a:solidFill>
              </a:rPr>
              <a:t>お疲れさまぁ～</a:t>
            </a:r>
            <a:endParaRPr lang="en-US" altLang="ja-JP" sz="5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altLang="ja-JP" sz="5400" b="1" dirty="0" smtClean="0">
                <a:ln/>
                <a:solidFill>
                  <a:schemeClr val="accent3"/>
                </a:solidFill>
              </a:rPr>
              <a:t>m(__)m</a:t>
            </a:r>
            <a:endParaRPr lang="ja-JP" altLang="en-US" sz="5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86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最近</a:t>
            </a:r>
            <a:r>
              <a:rPr lang="en-US" altLang="ja-JP" dirty="0" smtClean="0"/>
              <a:t>AMF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ja-JP" altLang="en-US" dirty="0" smtClean="0"/>
              <a:t>の</a:t>
            </a:r>
            <a:r>
              <a:rPr lang="en-US" altLang="ja-JP" dirty="0" smtClean="0"/>
              <a:t>Encode/Decode</a:t>
            </a:r>
            <a:r>
              <a:rPr lang="ja-JP" altLang="en-US" dirty="0" smtClean="0"/>
              <a:t>を実装してみました。</a:t>
            </a:r>
            <a:endParaRPr lang="en-US" altLang="ja-JP" dirty="0" smtClean="0"/>
          </a:p>
          <a:p>
            <a:r>
              <a:rPr lang="ja-JP" altLang="en-US" dirty="0" smtClean="0"/>
              <a:t>そこで得た知識を共有したいと思います！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０分後には</a:t>
            </a:r>
            <a:r>
              <a:rPr lang="en-US" altLang="ja-JP" dirty="0" smtClean="0"/>
              <a:t>…</a:t>
            </a:r>
          </a:p>
          <a:p>
            <a:pPr lvl="1"/>
            <a:r>
              <a:rPr lang="en-US" altLang="ja-JP" dirty="0" smtClean="0"/>
              <a:t>AMF</a:t>
            </a:r>
            <a:r>
              <a:rPr lang="ja-JP" altLang="en-US" dirty="0" smtClean="0"/>
              <a:t>の基本構造が分かっている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AMF</a:t>
            </a:r>
            <a:r>
              <a:rPr lang="ja-JP" altLang="en-US" dirty="0" smtClean="0"/>
              <a:t>の得手不得手が分かっている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BlazeDS</a:t>
            </a:r>
            <a:r>
              <a:rPr lang="ja-JP" altLang="en-US" dirty="0" smtClean="0"/>
              <a:t>の弱点も分かっている</a:t>
            </a:r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sz="4400" dirty="0"/>
              <a:t>はじめに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Action Message Format</a:t>
            </a:r>
            <a:r>
              <a:rPr lang="ja-JP" altLang="en-US" dirty="0" smtClean="0"/>
              <a:t>の略、データ形式の一種。</a:t>
            </a:r>
            <a:endParaRPr lang="en-US" altLang="ja-JP" dirty="0" smtClean="0"/>
          </a:p>
          <a:p>
            <a:r>
              <a:rPr lang="ja-JP" altLang="en-US" dirty="0"/>
              <a:t>仕様は</a:t>
            </a:r>
            <a:r>
              <a:rPr lang="en-US" altLang="ja-JP" dirty="0"/>
              <a:t>Adobe</a:t>
            </a:r>
            <a:r>
              <a:rPr lang="ja-JP" altLang="en-US" dirty="0"/>
              <a:t>から公開されている。</a:t>
            </a:r>
            <a:endParaRPr lang="en-US" altLang="ja-JP" dirty="0"/>
          </a:p>
          <a:p>
            <a:r>
              <a:rPr lang="en-US" altLang="ja-JP" dirty="0" smtClean="0"/>
              <a:t>ActionScript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3(Flex2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以降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の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型に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対応している。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dirty="0" smtClean="0"/>
              <a:t>Flash Player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から使用可能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lang="en-US" altLang="ja-JP" dirty="0" smtClean="0"/>
              <a:t>AMF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ja-JP" altLang="en-US" dirty="0" smtClean="0"/>
              <a:t>仕様</a:t>
            </a:r>
            <a:r>
              <a:rPr lang="en-US" altLang="ja-JP" dirty="0" smtClean="0"/>
              <a:t>:</a:t>
            </a:r>
          </a:p>
          <a:p>
            <a:pPr>
              <a:buNone/>
            </a:pPr>
            <a:r>
              <a:rPr lang="en-US" altLang="ja-JP" sz="1400" dirty="0">
                <a:hlinkClick r:id="rId3"/>
              </a:rPr>
              <a:t>http://opensource.adobe.com/wiki/display/blazeds/Developer+Documentation</a:t>
            </a:r>
          </a:p>
          <a:p>
            <a:pPr>
              <a:buNone/>
            </a:pPr>
            <a:r>
              <a:rPr lang="en-US" altLang="ja-JP" sz="1400" dirty="0" smtClean="0">
                <a:hlinkClick r:id="rId3"/>
              </a:rPr>
              <a:t>http</a:t>
            </a:r>
            <a:r>
              <a:rPr lang="en-US" altLang="ja-JP" sz="1400" dirty="0">
                <a:hlinkClick r:id="rId3"/>
              </a:rPr>
              <a:t>://</a:t>
            </a:r>
            <a:r>
              <a:rPr lang="en-US" altLang="ja-JP" sz="1400" dirty="0" smtClean="0">
                <a:hlinkClick r:id="rId3"/>
              </a:rPr>
              <a:t>opensource.adobe.com/wiki/download/attachments/1114283/JP_amf3_spec_121207.pdf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>
                <a:hlinkClick r:id="rId4"/>
              </a:rPr>
              <a:t>http://</a:t>
            </a:r>
            <a:r>
              <a:rPr lang="en-US" altLang="ja-JP" sz="1400" dirty="0" smtClean="0">
                <a:hlinkClick r:id="rId4"/>
              </a:rPr>
              <a:t>opensource.adobe.com/wiki/download/attachments/1114283/amf3_spec_05_05_08.pdf</a:t>
            </a:r>
            <a:endParaRPr lang="en-US" altLang="ja-JP" sz="1400" dirty="0"/>
          </a:p>
          <a:p>
            <a:pPr>
              <a:buNone/>
            </a:pPr>
            <a:endParaRPr lang="en-US" altLang="ja-JP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cs typeface="Times New Roman" pitchFamily="18" charset="0"/>
              </a:rPr>
              <a:t>What is AMF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dirty="0" smtClean="0">
                <a:cs typeface="Times New Roman" pitchFamily="18" charset="0"/>
              </a:rPr>
              <a:t>?</a:t>
            </a:r>
            <a:endParaRPr kumimoji="1" lang="ja-JP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145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en-US" altLang="ja-JP" sz="4400" dirty="0" smtClean="0"/>
              <a:t>AMF3</a:t>
            </a:r>
            <a:r>
              <a:rPr lang="ja-JP" altLang="en-US" sz="4400" dirty="0" smtClean="0"/>
              <a:t>の立ち位置</a:t>
            </a:r>
            <a:endParaRPr kumimoji="1" lang="ja-JP" sz="4400" dirty="0"/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074047"/>
              </p:ext>
            </p:extLst>
          </p:nvPr>
        </p:nvGraphicFramePr>
        <p:xfrm>
          <a:off x="467544" y="1327368"/>
          <a:ext cx="8215371" cy="49631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199758"/>
                <a:gridCol w="2016224"/>
                <a:gridCol w="1944216"/>
                <a:gridCol w="2055173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AMF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JSON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XML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仕様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Adobe</a:t>
                      </a:r>
                    </a:p>
                    <a:p>
                      <a:endParaRPr kumimoji="1" lang="en-US" altLang="ja-JP" dirty="0" smtClean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ECMA </a:t>
                      </a:r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Script</a:t>
                      </a:r>
                    </a:p>
                    <a:p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RFC4627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W3C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利用方法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(Flex)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言語仕様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/>
                      </a:r>
                      <a:br>
                        <a:rPr kumimoji="1" lang="en-US" altLang="ja-JP" dirty="0" smtClean="0">
                          <a:latin typeface="Times New Roman" pitchFamily="18" charset="0"/>
                        </a:rPr>
                      </a:br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  - 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RemoteObject</a:t>
                      </a:r>
                    </a:p>
                    <a:p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  - 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ByteArray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外部ライブラリ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  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- as3corelib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言語仕様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  -</a:t>
                      </a:r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 XML(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E4X)</a:t>
                      </a: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  - XML</a:t>
                      </a:r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Document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利用方法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(Java)</a:t>
                      </a:r>
                      <a:endParaRPr kumimoji="1" lang="ja-JP" altLang="en-US" dirty="0" smtClean="0">
                        <a:latin typeface="Times New Roman" pitchFamily="18" charset="0"/>
                      </a:endParaRPr>
                    </a:p>
                    <a:p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外部ライブラリ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  - BlazeDS</a:t>
                      </a:r>
                    </a:p>
                    <a:p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外部ライブラリ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  - JSONIC</a:t>
                      </a:r>
                    </a:p>
                    <a:p>
                      <a:r>
                        <a:rPr kumimoji="1" lang="en-US" altLang="ja-JP" baseline="0" dirty="0" smtClean="0">
                          <a:latin typeface="Times New Roman" pitchFamily="18" charset="0"/>
                        </a:rPr>
                        <a:t>  - JSON-lib</a:t>
                      </a:r>
                      <a:endParaRPr kumimoji="1" lang="en-US" altLang="ja-JP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言語仕様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  - JAXP</a:t>
                      </a: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  - DOM/SAX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可読性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×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○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◎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データ量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○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△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×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型情報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○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×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△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オブジェクト参照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○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×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△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まとめ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良くも悪くも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バイナリ形式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XML</a:t>
                      </a:r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より軽量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…</a:t>
                      </a:r>
                      <a:br>
                        <a:rPr kumimoji="1" lang="en-US" altLang="ja-JP" dirty="0" smtClean="0">
                          <a:latin typeface="Times New Roman" pitchFamily="18" charset="0"/>
                        </a:rPr>
                      </a:b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(</a:t>
                      </a:r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いろんな意味で</a:t>
                      </a:r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)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◎標準的</a:t>
                      </a:r>
                      <a:endParaRPr kumimoji="1" lang="en-US" altLang="ja-JP" dirty="0" smtClean="0">
                        <a:latin typeface="Times New Roman" pitchFamily="18" charset="0"/>
                      </a:endParaRPr>
                    </a:p>
                    <a:p>
                      <a:r>
                        <a:rPr kumimoji="1" lang="en-US" altLang="ja-JP" dirty="0" smtClean="0">
                          <a:latin typeface="Times New Roman" pitchFamily="18" charset="0"/>
                        </a:rPr>
                        <a:t>×</a:t>
                      </a:r>
                      <a:r>
                        <a:rPr kumimoji="1" lang="ja-JP" altLang="en-US" dirty="0" smtClean="0">
                          <a:latin typeface="Times New Roman" pitchFamily="18" charset="0"/>
                        </a:rPr>
                        <a:t>メモリ消費大</a:t>
                      </a:r>
                      <a:endParaRPr kumimoji="1" lang="ja-JP" alt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61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072268" y="1937380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2528090" y="1932801"/>
            <a:ext cx="1293007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607625" y="1932801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400" dirty="0" smtClean="0"/>
              <a:t>AMF3</a:t>
            </a:r>
            <a:r>
              <a:rPr lang="ja-JP" altLang="en-US" sz="4400" dirty="0" smtClean="0"/>
              <a:t>バイト配列を読む！ 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文字列</a:t>
            </a:r>
            <a:r>
              <a:rPr lang="en-US" altLang="ja-JP" sz="4400" dirty="0" smtClean="0"/>
              <a:t>)</a:t>
            </a:r>
            <a:endParaRPr kumimoji="1" lang="ja-JP" sz="4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1916832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Courier New" pitchFamily="49" charset="0"/>
                <a:cs typeface="Courier New" pitchFamily="49" charset="0"/>
              </a:rPr>
              <a:t>06 07 41 42 </a:t>
            </a:r>
            <a:r>
              <a:rPr lang="en-US" altLang="ja-JP" sz="2000" b="1" dirty="0" smtClean="0">
                <a:latin typeface="Courier New" pitchFamily="49" charset="0"/>
                <a:cs typeface="Courier New" pitchFamily="49" charset="0"/>
              </a:rPr>
              <a:t>43</a:t>
            </a:r>
            <a:endParaRPr kumimoji="1" lang="ja-JP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1031561" y="3356992"/>
            <a:ext cx="1368152" cy="936104"/>
          </a:xfrm>
          <a:prstGeom prst="wedgeRectCallout">
            <a:avLst>
              <a:gd name="adj1" fmla="val 7413"/>
              <a:gd name="adj2" fmla="val -1663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Marker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(string)</a:t>
            </a:r>
            <a:endParaRPr kumimoji="1" lang="ja-JP" alt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2598529" y="3356992"/>
            <a:ext cx="1368152" cy="936104"/>
          </a:xfrm>
          <a:prstGeom prst="wedgeRectCallout">
            <a:avLst>
              <a:gd name="adj1" fmla="val -76119"/>
              <a:gd name="adj2" fmla="val -17061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00000111</a:t>
            </a:r>
          </a:p>
        </p:txBody>
      </p:sp>
      <p:sp>
        <p:nvSpPr>
          <p:cNvPr id="12" name="四角形吹き出し 11"/>
          <p:cNvSpPr/>
          <p:nvPr/>
        </p:nvSpPr>
        <p:spPr>
          <a:xfrm>
            <a:off x="4087192" y="3356992"/>
            <a:ext cx="1368152" cy="936104"/>
          </a:xfrm>
          <a:prstGeom prst="wedgeRectCallout">
            <a:avLst>
              <a:gd name="adj1" fmla="val -120603"/>
              <a:gd name="adj2" fmla="val -1654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ABC</a:t>
            </a:r>
            <a:b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(UTF-8)</a:t>
            </a:r>
            <a:endParaRPr kumimoji="1" lang="ja-JP" alt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2159732" y="4725144"/>
            <a:ext cx="1368152" cy="936104"/>
          </a:xfrm>
          <a:prstGeom prst="wedgeRectCallout">
            <a:avLst>
              <a:gd name="adj1" fmla="val 31735"/>
              <a:gd name="adj2" fmla="val -13396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0000011x</a:t>
            </a: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３バイト</a:t>
            </a:r>
            <a:endParaRPr kumimoji="1" lang="en-US" altLang="ja-JP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3707904" y="4725144"/>
            <a:ext cx="1747440" cy="936104"/>
          </a:xfrm>
          <a:prstGeom prst="wedgeRectCallout">
            <a:avLst>
              <a:gd name="adj1" fmla="val -46062"/>
              <a:gd name="adj2" fmla="val -13176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xxxxxxx1</a:t>
            </a: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参照</a:t>
            </a:r>
            <a:r>
              <a:rPr kumimoji="1" lang="ja-JP" alt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で</a:t>
            </a:r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はない</a:t>
            </a:r>
            <a:endParaRPr kumimoji="1" lang="en-US" altLang="ja-JP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556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5709796" y="1935852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5262246" y="1932800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524192" y="1942710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076938" y="1937380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2971605" y="1932801"/>
            <a:ext cx="2227259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612295" y="1932801"/>
            <a:ext cx="379042" cy="344071"/>
          </a:xfrm>
          <a:prstGeom prst="roundRect">
            <a:avLst>
              <a:gd name="adj" fmla="val 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AMF3</a:t>
            </a:r>
            <a:r>
              <a:rPr lang="ja-JP" altLang="en-US" sz="4400" dirty="0" smtClean="0"/>
              <a:t>バイト配列を読む！ 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配列</a:t>
            </a:r>
            <a:r>
              <a:rPr lang="en-US" altLang="ja-JP" sz="4400" dirty="0" smtClean="0"/>
              <a:t>)</a:t>
            </a:r>
            <a:endParaRPr kumimoji="1" lang="ja-JP" sz="4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2334" y="1914266"/>
            <a:ext cx="7268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ja-JP" sz="2000" b="1" dirty="0">
                <a:latin typeface="Courier New" pitchFamily="49" charset="0"/>
                <a:cs typeface="Courier New" pitchFamily="49" charset="0"/>
              </a:rPr>
              <a:t>09 05 01 06 07 41 42 43 06 </a:t>
            </a:r>
            <a:r>
              <a:rPr lang="pt-BR" altLang="ja-JP" sz="2000" b="1" dirty="0" smtClean="0">
                <a:latin typeface="Courier New" pitchFamily="49" charset="0"/>
                <a:cs typeface="Courier New" pitchFamily="49" charset="0"/>
              </a:rPr>
              <a:t>00</a:t>
            </a:r>
            <a:endParaRPr kumimoji="1" lang="ja-JP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683568" y="3378470"/>
            <a:ext cx="1368152" cy="936104"/>
          </a:xfrm>
          <a:prstGeom prst="wedgeRectCallout">
            <a:avLst>
              <a:gd name="adj1" fmla="val 31373"/>
              <a:gd name="adj2" fmla="val -1709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Marker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(array)</a:t>
            </a:r>
            <a:endParaRPr kumimoji="1" lang="ja-JP" alt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2081208" y="3371386"/>
            <a:ext cx="1368152" cy="936104"/>
          </a:xfrm>
          <a:prstGeom prst="wedgeRectCallout">
            <a:avLst>
              <a:gd name="adj1" fmla="val -38288"/>
              <a:gd name="adj2" fmla="val -16877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00000101</a:t>
            </a:r>
          </a:p>
        </p:txBody>
      </p:sp>
      <p:sp>
        <p:nvSpPr>
          <p:cNvPr id="13" name="四角形吹き出し 12"/>
          <p:cNvSpPr/>
          <p:nvPr/>
        </p:nvSpPr>
        <p:spPr>
          <a:xfrm>
            <a:off x="611560" y="4797152"/>
            <a:ext cx="1368152" cy="936104"/>
          </a:xfrm>
          <a:prstGeom prst="wedgeRectCallout">
            <a:avLst>
              <a:gd name="adj1" fmla="val 109919"/>
              <a:gd name="adj2" fmla="val -1394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0000010x</a:t>
            </a: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２要素</a:t>
            </a:r>
            <a:endParaRPr kumimoji="1" lang="en-US" altLang="ja-JP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2032472" y="4797152"/>
            <a:ext cx="1747440" cy="936104"/>
          </a:xfrm>
          <a:prstGeom prst="wedgeRectCallout">
            <a:avLst>
              <a:gd name="adj1" fmla="val 19101"/>
              <a:gd name="adj2" fmla="val -13176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xxxxxxx1</a:t>
            </a: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参照</a:t>
            </a:r>
            <a:r>
              <a:rPr kumimoji="1" lang="ja-JP" alt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で</a:t>
            </a:r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はない</a:t>
            </a:r>
            <a:endParaRPr kumimoji="1" lang="en-US" altLang="ja-JP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四角形吹き出し 15"/>
          <p:cNvSpPr/>
          <p:nvPr/>
        </p:nvSpPr>
        <p:spPr>
          <a:xfrm>
            <a:off x="3497573" y="3371386"/>
            <a:ext cx="1368152" cy="936104"/>
          </a:xfrm>
          <a:prstGeom prst="wedgeRectCallout">
            <a:avLst>
              <a:gd name="adj1" fmla="val -108906"/>
              <a:gd name="adj2" fmla="val -16969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00000001</a:t>
            </a:r>
          </a:p>
        </p:txBody>
      </p:sp>
      <p:sp>
        <p:nvSpPr>
          <p:cNvPr id="19" name="四角形吹き出し 18"/>
          <p:cNvSpPr/>
          <p:nvPr/>
        </p:nvSpPr>
        <p:spPr>
          <a:xfrm>
            <a:off x="5016562" y="3367349"/>
            <a:ext cx="1368152" cy="936104"/>
          </a:xfrm>
          <a:prstGeom prst="wedgeRectCallout">
            <a:avLst>
              <a:gd name="adj1" fmla="val -19699"/>
              <a:gd name="adj2" fmla="val -1691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Marker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(string)</a:t>
            </a:r>
            <a:endParaRPr kumimoji="1" lang="ja-JP" alt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四角形吹き出し 19"/>
          <p:cNvSpPr/>
          <p:nvPr/>
        </p:nvSpPr>
        <p:spPr>
          <a:xfrm>
            <a:off x="6445839" y="3349820"/>
            <a:ext cx="1368152" cy="936104"/>
          </a:xfrm>
          <a:prstGeom prst="wedgeRectCallout">
            <a:avLst>
              <a:gd name="adj1" fmla="val -91252"/>
              <a:gd name="adj2" fmla="val -16877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00000000</a:t>
            </a:r>
          </a:p>
        </p:txBody>
      </p:sp>
      <p:sp>
        <p:nvSpPr>
          <p:cNvPr id="23" name="四角形吹き出し 22"/>
          <p:cNvSpPr/>
          <p:nvPr/>
        </p:nvSpPr>
        <p:spPr>
          <a:xfrm>
            <a:off x="7161249" y="4797152"/>
            <a:ext cx="1368152" cy="936104"/>
          </a:xfrm>
          <a:prstGeom prst="wedgeRectCallout">
            <a:avLst>
              <a:gd name="adj1" fmla="val -18112"/>
              <a:gd name="adj2" fmla="val -13836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xxxxxxx0</a:t>
            </a:r>
          </a:p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参照</a:t>
            </a:r>
            <a:endParaRPr kumimoji="1" lang="en-US" altLang="ja-JP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四角形吹き出し 23"/>
          <p:cNvSpPr/>
          <p:nvPr/>
        </p:nvSpPr>
        <p:spPr>
          <a:xfrm>
            <a:off x="5761763" y="4797152"/>
            <a:ext cx="1368152" cy="936104"/>
          </a:xfrm>
          <a:prstGeom prst="wedgeRectCallout">
            <a:avLst>
              <a:gd name="adj1" fmla="val 42418"/>
              <a:gd name="adj2" fmla="val -14112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0000000x</a:t>
            </a: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０番目</a:t>
            </a:r>
            <a:endParaRPr kumimoji="1" lang="en-US" altLang="ja-JP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四角形吹き出し 24"/>
          <p:cNvSpPr/>
          <p:nvPr/>
        </p:nvSpPr>
        <p:spPr>
          <a:xfrm>
            <a:off x="3947418" y="4797152"/>
            <a:ext cx="1632694" cy="936104"/>
          </a:xfrm>
          <a:prstGeom prst="wedgeRectCallout">
            <a:avLst>
              <a:gd name="adj1" fmla="val -35763"/>
              <a:gd name="adj2" fmla="val -13651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空</a:t>
            </a:r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文字列</a:t>
            </a:r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kumimoji="1" lang="en-US" altLang="ja-JP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kumimoji="1" lang="ja-JP" alt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疎データ無</a:t>
            </a:r>
            <a:r>
              <a:rPr kumimoji="1" lang="en-US" altLang="ja-JP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3182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r>
              <a:rPr kumimoji="1" lang="en-US" altLang="ja-JP" sz="4400" dirty="0" smtClean="0"/>
              <a:t>AMF</a:t>
            </a:r>
            <a:r>
              <a:rPr kumimoji="1" lang="en-US" altLang="ja-JP" sz="4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ja-JP" altLang="en-US" sz="4400" dirty="0" smtClean="0">
                <a:latin typeface="Times New Roman" pitchFamily="18" charset="0"/>
                <a:cs typeface="Times New Roman" pitchFamily="18" charset="0"/>
              </a:rPr>
              <a:t>の内部データ形式</a:t>
            </a:r>
            <a:endParaRPr kumimoji="1" lang="ja-JP" sz="4400" dirty="0"/>
          </a:p>
        </p:txBody>
      </p:sp>
      <p:graphicFrame>
        <p:nvGraphicFramePr>
          <p:cNvPr id="4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66226"/>
              </p:ext>
            </p:extLst>
          </p:nvPr>
        </p:nvGraphicFramePr>
        <p:xfrm>
          <a:off x="539552" y="1124744"/>
          <a:ext cx="8215372" cy="510006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64096"/>
                <a:gridCol w="1224136"/>
                <a:gridCol w="1296144"/>
                <a:gridCol w="648072"/>
                <a:gridCol w="4182924"/>
              </a:tblGrid>
              <a:tr h="3451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Marker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Data Type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Size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Ref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Remarks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0x00 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undefined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Marker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のみ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0x01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Marker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のみ</a:t>
                      </a: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0x02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false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Marker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のみ</a:t>
                      </a:r>
                      <a:endParaRPr kumimoji="1" lang="en-US" altLang="ja-JP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0x03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true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Marker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のみ</a:t>
                      </a: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0x04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～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5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可変長（データ精度は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29bit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0x05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double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9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IEEE754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0x06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string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 ~ 2</a:t>
                      </a:r>
                      <a:r>
                        <a:rPr kumimoji="1" lang="en-US" altLang="ja-JP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  <a:endParaRPr kumimoji="1" lang="ja-JP" altLang="en-US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UTF-8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形式、最大約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256MB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0x07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XML-doc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 ~ 2</a:t>
                      </a:r>
                      <a:r>
                        <a:rPr kumimoji="1" lang="en-US" altLang="ja-JP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  <a:endParaRPr kumimoji="1" lang="ja-JP" altLang="en-US" b="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XMLDocument ※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下位互換用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0x08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9 byte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1970/1/1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からの経過ミリ秒</a:t>
                      </a:r>
                      <a:endParaRPr kumimoji="1" lang="en-US" altLang="ja-JP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0x09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array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疎と密な内部構造を持つ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0x0A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object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OT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ArrayCollection, </a:t>
                      </a:r>
                      <a:r>
                        <a:rPr kumimoji="1" lang="ja-JP" alt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ユーザ定義クラス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0x0B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XML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 ~ 2</a:t>
                      </a:r>
                      <a:r>
                        <a:rPr kumimoji="1" lang="en-US" altLang="ja-JP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  <a:endParaRPr kumimoji="1" lang="ja-JP" altLang="en-US" b="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XML(E4X)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0x0C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ByteArray</a:t>
                      </a:r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2 ~ 2</a:t>
                      </a:r>
                      <a:r>
                        <a:rPr kumimoji="1" lang="en-US" altLang="ja-JP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 byte</a:t>
                      </a:r>
                      <a:endParaRPr kumimoji="1" lang="ja-JP" altLang="en-US" b="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1" lang="ja-JP" alt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84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AMF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ja-JP" altLang="en-US" dirty="0" smtClean="0"/>
              <a:t>では、３種類の参照情報を管理している。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オブジェクト</a:t>
            </a:r>
            <a:r>
              <a:rPr lang="en-US" altLang="ja-JP" dirty="0" smtClean="0"/>
              <a:t>(Object, Array, Date, XML, ByteArray)</a:t>
            </a:r>
          </a:p>
          <a:p>
            <a:pPr lvl="1"/>
            <a:r>
              <a:rPr lang="en-US" altLang="ja-JP" dirty="0" smtClean="0"/>
              <a:t>Traits</a:t>
            </a:r>
            <a:r>
              <a:rPr lang="ja-JP" altLang="en-US" dirty="0" smtClean="0"/>
              <a:t>情報（オブジェクトの型情報）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プロパティー名リストのようなもの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ja-JP" altLang="en-US" dirty="0" smtClean="0"/>
              <a:t>既出の文字列は、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2~5</a:t>
            </a:r>
            <a:r>
              <a:rPr lang="ja-JP" altLang="en-US" dirty="0" smtClean="0"/>
              <a:t>バイトで送信可能。</a:t>
            </a:r>
            <a:endParaRPr lang="en-US" altLang="ja-JP" dirty="0" smtClean="0"/>
          </a:p>
          <a:p>
            <a:r>
              <a:rPr lang="ja-JP" altLang="en-US" dirty="0" smtClean="0"/>
              <a:t>既出のオブジェクトも、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 2~5</a:t>
            </a:r>
            <a:r>
              <a:rPr lang="ja-JP" altLang="en-US" dirty="0"/>
              <a:t>バイトで送信可能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lvl="1"/>
            <a:r>
              <a:rPr lang="ja-JP" altLang="en-US" dirty="0"/>
              <a:t>ただし</a:t>
            </a:r>
            <a:r>
              <a:rPr lang="ja-JP" altLang="en-US" dirty="0" smtClean="0"/>
              <a:t>、同一インスタンスの場合のみ</a:t>
            </a:r>
            <a:endParaRPr lang="en-US" altLang="ja-JP" dirty="0" smtClean="0"/>
          </a:p>
          <a:p>
            <a:r>
              <a:rPr lang="ja-JP" altLang="en-US" dirty="0" smtClean="0"/>
              <a:t>既出の</a:t>
            </a:r>
            <a:r>
              <a:rPr lang="en-US" altLang="ja-JP" dirty="0" smtClean="0"/>
              <a:t>Traits</a:t>
            </a:r>
            <a:r>
              <a:rPr lang="ja-JP" altLang="en-US" dirty="0" smtClean="0"/>
              <a:t>情報も、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2~5</a:t>
            </a:r>
            <a:r>
              <a:rPr lang="ja-JP" altLang="en-US" dirty="0"/>
              <a:t>バイトで送信可能。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参照テーブル</a:t>
            </a:r>
            <a:endParaRPr kumimoji="1" lang="ja-JP" sz="4400" dirty="0"/>
          </a:p>
        </p:txBody>
      </p:sp>
    </p:spTree>
    <p:extLst>
      <p:ext uri="{BB962C8B-B14F-4D97-AF65-F5344CB8AC3E}">
        <p14:creationId xmlns:p14="http://schemas.microsoft.com/office/powerpoint/2010/main" val="4268904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898971" y="2420888"/>
            <a:ext cx="71417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altLang="ja-JP" sz="5400" b="1" dirty="0" smtClean="0">
                <a:ln/>
                <a:solidFill>
                  <a:schemeClr val="accent3"/>
                </a:solidFill>
              </a:rPr>
              <a:t>AMF3</a:t>
            </a:r>
            <a:r>
              <a:rPr lang="ja-JP" altLang="en-US" sz="5400" b="1" dirty="0" smtClean="0">
                <a:ln/>
                <a:solidFill>
                  <a:schemeClr val="accent3"/>
                </a:solidFill>
              </a:rPr>
              <a:t>データ構成編</a:t>
            </a:r>
            <a:endParaRPr lang="en-US" altLang="ja-JP" sz="5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ja-JP" altLang="en-US" sz="5400" b="1" dirty="0" smtClean="0">
                <a:ln/>
                <a:solidFill>
                  <a:schemeClr val="accent3"/>
                </a:solidFill>
              </a:rPr>
              <a:t>～終了～</a:t>
            </a:r>
            <a:endParaRPr lang="ja-JP" altLang="en-US" sz="5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57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一般的なプレゼンテーション">
  <a:themeElements>
    <a:clrScheme name="白系配色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FFFFFF"/>
      </a:hlink>
      <a:folHlink>
        <a:srgbClr val="FFFFF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1431</Words>
  <Application>Microsoft Office PowerPoint</Application>
  <PresentationFormat>画面に合わせる (4:3)</PresentationFormat>
  <Paragraphs>425</Paragraphs>
  <Slides>19</Slides>
  <Notes>19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一般的なプレゼンテーション</vt:lpstr>
      <vt:lpstr> AMF3の真実</vt:lpstr>
      <vt:lpstr>はじめに</vt:lpstr>
      <vt:lpstr>What is AMF3?</vt:lpstr>
      <vt:lpstr>AMF3の立ち位置</vt:lpstr>
      <vt:lpstr>AMF3バイト配列を読む！ (文字列)</vt:lpstr>
      <vt:lpstr>AMF3バイト配列を読む！ (配列)</vt:lpstr>
      <vt:lpstr>AMF3の内部データ形式</vt:lpstr>
      <vt:lpstr>参照テーブル</vt:lpstr>
      <vt:lpstr>PowerPoint プレゼンテーション</vt:lpstr>
      <vt:lpstr>整数 (int)のEncodeサイズ</vt:lpstr>
      <vt:lpstr>整数 (long)のEncodeサイズ</vt:lpstr>
      <vt:lpstr>オブジェクトのEncodeサイズ(１)</vt:lpstr>
      <vt:lpstr>オブジェクトのEncodeサイズ(２)</vt:lpstr>
      <vt:lpstr>オブジェクトのEncodeサイズ(３)</vt:lpstr>
      <vt:lpstr>オブジェクトのEncodeサイズ(４)</vt:lpstr>
      <vt:lpstr>AMF3は圧縮形式なの？</vt:lpstr>
      <vt:lpstr>新データタイプ</vt:lpstr>
      <vt:lpstr>BlazeDSが微妙な件…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2009-05-20T16:24:14Z</dcterms:created>
  <dcterms:modified xsi:type="dcterms:W3CDTF">2011-04-16T00:18:44Z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TC101079711041</vt:lpwstr>
  </property>
</Properties>
</file>